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drawings/drawing4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63" r:id="rId2"/>
    <p:sldId id="273" r:id="rId3"/>
    <p:sldId id="279" r:id="rId4"/>
    <p:sldId id="281" r:id="rId5"/>
    <p:sldId id="525" r:id="rId6"/>
    <p:sldId id="498" r:id="rId7"/>
    <p:sldId id="516" r:id="rId8"/>
    <p:sldId id="495" r:id="rId9"/>
    <p:sldId id="496" r:id="rId10"/>
    <p:sldId id="497" r:id="rId11"/>
    <p:sldId id="500" r:id="rId12"/>
    <p:sldId id="526" r:id="rId13"/>
    <p:sldId id="545" r:id="rId14"/>
    <p:sldId id="515" r:id="rId15"/>
    <p:sldId id="501" r:id="rId16"/>
    <p:sldId id="502" r:id="rId17"/>
    <p:sldId id="550" r:id="rId18"/>
    <p:sldId id="503" r:id="rId19"/>
    <p:sldId id="546" r:id="rId20"/>
    <p:sldId id="547" r:id="rId21"/>
    <p:sldId id="548" r:id="rId22"/>
    <p:sldId id="549" r:id="rId23"/>
    <p:sldId id="539" r:id="rId24"/>
    <p:sldId id="536" r:id="rId25"/>
    <p:sldId id="504" r:id="rId26"/>
    <p:sldId id="527" r:id="rId27"/>
    <p:sldId id="528" r:id="rId28"/>
    <p:sldId id="529" r:id="rId29"/>
    <p:sldId id="530" r:id="rId30"/>
    <p:sldId id="531" r:id="rId31"/>
    <p:sldId id="517" r:id="rId32"/>
    <p:sldId id="522" r:id="rId33"/>
    <p:sldId id="505" r:id="rId34"/>
    <p:sldId id="518" r:id="rId35"/>
    <p:sldId id="519" r:id="rId36"/>
    <p:sldId id="520" r:id="rId37"/>
    <p:sldId id="506" r:id="rId38"/>
    <p:sldId id="544" r:id="rId39"/>
    <p:sldId id="523" r:id="rId40"/>
    <p:sldId id="524" r:id="rId41"/>
    <p:sldId id="540" r:id="rId42"/>
    <p:sldId id="541" r:id="rId43"/>
    <p:sldId id="542" r:id="rId44"/>
    <p:sldId id="532" r:id="rId45"/>
    <p:sldId id="533" r:id="rId46"/>
    <p:sldId id="543" r:id="rId47"/>
    <p:sldId id="258" r:id="rId4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992B2D1-5791-3AD8-3204-ADA8E16F4B82}" name="Birthe Schön" initials="BS" userId="S::schoen@dda-web.de::7152d735-3b1d-4469-895e-72c997698fa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A0"/>
    <a:srgbClr val="DCE6F2"/>
    <a:srgbClr val="0061A1"/>
    <a:srgbClr val="79AE36"/>
    <a:srgbClr val="B6CE5D"/>
    <a:srgbClr val="BF4D00"/>
    <a:srgbClr val="FF9900"/>
    <a:srgbClr val="FFB048"/>
    <a:srgbClr val="FFFFDD"/>
    <a:srgbClr val="3A91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30" autoAdjust="0"/>
    <p:restoredTop sz="81175" autoAdjust="0"/>
  </p:normalViewPr>
  <p:slideViewPr>
    <p:cSldViewPr snapToGrid="0">
      <p:cViewPr varScale="1">
        <p:scale>
          <a:sx n="92" d="100"/>
          <a:sy n="92" d="100"/>
        </p:scale>
        <p:origin x="1464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Feldlerche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/>
          </c:spPr>
          <c:marker>
            <c:symbol val="none"/>
          </c:marker>
          <c:cat>
            <c:numRef>
              <c:f>Feldlerche!$A$2:$A$33</c:f>
              <c:numCache>
                <c:formatCode>General</c:formatCode>
                <c:ptCount val="32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</c:numCache>
            </c:numRef>
          </c:cat>
          <c:val>
            <c:numRef>
              <c:f>Feldlerche!$B$2:$B$33</c:f>
              <c:numCache>
                <c:formatCode>0</c:formatCode>
                <c:ptCount val="32"/>
                <c:pt idx="0">
                  <c:v>148.35</c:v>
                </c:pt>
                <c:pt idx="1">
                  <c:v>125.05</c:v>
                </c:pt>
                <c:pt idx="2">
                  <c:v>140.20999999999998</c:v>
                </c:pt>
                <c:pt idx="3">
                  <c:v>143.68</c:v>
                </c:pt>
                <c:pt idx="4">
                  <c:v>152.14000000000001</c:v>
                </c:pt>
                <c:pt idx="5">
                  <c:v>140.04000000000002</c:v>
                </c:pt>
                <c:pt idx="6">
                  <c:v>136.43</c:v>
                </c:pt>
                <c:pt idx="7">
                  <c:v>125.17</c:v>
                </c:pt>
                <c:pt idx="8">
                  <c:v>127.47999999999999</c:v>
                </c:pt>
                <c:pt idx="9">
                  <c:v>137.08000000000001</c:v>
                </c:pt>
                <c:pt idx="10">
                  <c:v>125.21</c:v>
                </c:pt>
                <c:pt idx="11">
                  <c:v>117.21999999999998</c:v>
                </c:pt>
                <c:pt idx="12">
                  <c:v>107.50999999999999</c:v>
                </c:pt>
                <c:pt idx="13">
                  <c:v>96.38</c:v>
                </c:pt>
                <c:pt idx="14">
                  <c:v>106.03</c:v>
                </c:pt>
                <c:pt idx="15">
                  <c:v>102.743920697302</c:v>
                </c:pt>
                <c:pt idx="16">
                  <c:v>100</c:v>
                </c:pt>
                <c:pt idx="17">
                  <c:v>101.854730125939</c:v>
                </c:pt>
                <c:pt idx="18">
                  <c:v>96.954863447748892</c:v>
                </c:pt>
                <c:pt idx="19">
                  <c:v>94.245830786351604</c:v>
                </c:pt>
                <c:pt idx="20">
                  <c:v>93.258015913901204</c:v>
                </c:pt>
                <c:pt idx="21">
                  <c:v>94.88</c:v>
                </c:pt>
                <c:pt idx="22">
                  <c:v>97.49</c:v>
                </c:pt>
                <c:pt idx="23">
                  <c:v>97.350000000000009</c:v>
                </c:pt>
                <c:pt idx="24">
                  <c:v>94.72</c:v>
                </c:pt>
                <c:pt idx="25">
                  <c:v>91.96</c:v>
                </c:pt>
                <c:pt idx="26">
                  <c:v>92.06</c:v>
                </c:pt>
                <c:pt idx="27">
                  <c:v>87.82</c:v>
                </c:pt>
                <c:pt idx="28">
                  <c:v>84.97</c:v>
                </c:pt>
                <c:pt idx="29">
                  <c:v>87.42</c:v>
                </c:pt>
                <c:pt idx="30">
                  <c:v>93.4</c:v>
                </c:pt>
                <c:pt idx="31">
                  <c:v>96.399999999999991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443-425E-9084-3E603E1E77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6996864"/>
        <c:axId val="67010944"/>
      </c:lineChart>
      <c:catAx>
        <c:axId val="669968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67010944"/>
        <c:crosses val="autoZero"/>
        <c:auto val="1"/>
        <c:lblAlgn val="ctr"/>
        <c:lblOffset val="100"/>
        <c:noMultiLvlLbl val="0"/>
      </c:catAx>
      <c:valAx>
        <c:axId val="6701094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Trendindex [%, 2006 = 100 %]</a:t>
                </a:r>
              </a:p>
            </c:rich>
          </c:tx>
          <c:layout>
            <c:manualLayout>
              <c:xMode val="edge"/>
              <c:yMode val="edge"/>
              <c:x val="3.3549711360209643E-2"/>
              <c:y val="0.23507774247225463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crossAx val="66996864"/>
        <c:crosses val="autoZero"/>
        <c:crossBetween val="between"/>
      </c:valAx>
    </c:plotArea>
    <c:plotVisOnly val="1"/>
    <c:dispBlanksAs val="gap"/>
    <c:showDLblsOverMax val="0"/>
  </c:chart>
  <c:spPr>
    <a:ln>
      <a:solidFill>
        <a:schemeClr val="accent1"/>
      </a:solidFill>
    </a:ln>
  </c:sp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Braunkehlchen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D</c:v>
          </c:tx>
          <c:marker>
            <c:symbol val="none"/>
          </c:marker>
          <c:cat>
            <c:numRef>
              <c:f>Braunkehlchen!$A$2:$A$33</c:f>
              <c:numCache>
                <c:formatCode>General</c:formatCode>
                <c:ptCount val="32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</c:numCache>
            </c:numRef>
          </c:cat>
          <c:val>
            <c:numRef>
              <c:f>Braunkehlchen!$B$2:$B$33</c:f>
              <c:numCache>
                <c:formatCode>0</c:formatCode>
                <c:ptCount val="32"/>
                <c:pt idx="0">
                  <c:v>215.95</c:v>
                </c:pt>
                <c:pt idx="1">
                  <c:v>240.14000000000001</c:v>
                </c:pt>
                <c:pt idx="2">
                  <c:v>171.49</c:v>
                </c:pt>
                <c:pt idx="3">
                  <c:v>153.53</c:v>
                </c:pt>
                <c:pt idx="4">
                  <c:v>139.23000000000002</c:v>
                </c:pt>
                <c:pt idx="5">
                  <c:v>126.49999999999999</c:v>
                </c:pt>
                <c:pt idx="6">
                  <c:v>145.47</c:v>
                </c:pt>
                <c:pt idx="7">
                  <c:v>136.10999999999999</c:v>
                </c:pt>
                <c:pt idx="8">
                  <c:v>126.73</c:v>
                </c:pt>
                <c:pt idx="9">
                  <c:v>145.16</c:v>
                </c:pt>
                <c:pt idx="10">
                  <c:v>155.15</c:v>
                </c:pt>
                <c:pt idx="11">
                  <c:v>117.68</c:v>
                </c:pt>
                <c:pt idx="12">
                  <c:v>125.51</c:v>
                </c:pt>
                <c:pt idx="13">
                  <c:v>105.74</c:v>
                </c:pt>
                <c:pt idx="14">
                  <c:v>124.74000000000001</c:v>
                </c:pt>
                <c:pt idx="15">
                  <c:v>111.797508282805</c:v>
                </c:pt>
                <c:pt idx="16">
                  <c:v>100</c:v>
                </c:pt>
                <c:pt idx="17">
                  <c:v>114.614160209609</c:v>
                </c:pt>
                <c:pt idx="18">
                  <c:v>107.255182932266</c:v>
                </c:pt>
                <c:pt idx="19">
                  <c:v>112.40098463667501</c:v>
                </c:pt>
                <c:pt idx="20">
                  <c:v>97.980931728319703</c:v>
                </c:pt>
                <c:pt idx="21">
                  <c:v>80.259999999999991</c:v>
                </c:pt>
                <c:pt idx="22">
                  <c:v>75.44</c:v>
                </c:pt>
                <c:pt idx="23">
                  <c:v>77.56</c:v>
                </c:pt>
                <c:pt idx="24">
                  <c:v>72.37</c:v>
                </c:pt>
                <c:pt idx="25">
                  <c:v>72.31</c:v>
                </c:pt>
                <c:pt idx="26">
                  <c:v>77.100000000000009</c:v>
                </c:pt>
                <c:pt idx="27">
                  <c:v>62.12</c:v>
                </c:pt>
                <c:pt idx="28">
                  <c:v>53.459999999999994</c:v>
                </c:pt>
                <c:pt idx="29">
                  <c:v>60.74</c:v>
                </c:pt>
                <c:pt idx="30">
                  <c:v>53</c:v>
                </c:pt>
                <c:pt idx="31">
                  <c:v>52.66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5E5-4DF6-8D3B-AE8F4A253C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2807168"/>
        <c:axId val="32808960"/>
      </c:lineChart>
      <c:catAx>
        <c:axId val="32807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2808960"/>
        <c:crosses val="autoZero"/>
        <c:auto val="1"/>
        <c:lblAlgn val="ctr"/>
        <c:lblOffset val="100"/>
        <c:noMultiLvlLbl val="0"/>
      </c:catAx>
      <c:valAx>
        <c:axId val="3280896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err="1"/>
                  <a:t>Trendindex</a:t>
                </a:r>
                <a:r>
                  <a:rPr lang="en-US" dirty="0"/>
                  <a:t> [%, 2006 = 100 %]</a:t>
                </a:r>
              </a:p>
            </c:rich>
          </c:tx>
          <c:layout>
            <c:manualLayout>
              <c:xMode val="edge"/>
              <c:yMode val="edge"/>
              <c:x val="4.6975841908301945E-2"/>
              <c:y val="0.20061594258011381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crossAx val="32807168"/>
        <c:crosses val="autoZero"/>
        <c:crossBetween val="between"/>
      </c:valAx>
    </c:plotArea>
    <c:plotVisOnly val="1"/>
    <c:dispBlanksAs val="gap"/>
    <c:showDLblsOverMax val="0"/>
  </c:chart>
  <c:spPr>
    <a:solidFill>
      <a:srgbClr val="FFFFFF"/>
    </a:solidFill>
    <a:ln>
      <a:solidFill>
        <a:schemeClr val="accent1"/>
      </a:solidFill>
    </a:ln>
  </c:sp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Grauammer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9820686590378847"/>
          <c:y val="0.23561502425656405"/>
          <c:w val="0.77710143317409175"/>
          <c:h val="0.55787643965485312"/>
        </c:manualLayout>
      </c:layout>
      <c:lineChart>
        <c:grouping val="standard"/>
        <c:varyColors val="0"/>
        <c:ser>
          <c:idx val="0"/>
          <c:order val="0"/>
          <c:marker>
            <c:symbol val="none"/>
          </c:marker>
          <c:cat>
            <c:numRef>
              <c:f>Grauammer!$A$2:$A$33</c:f>
              <c:numCache>
                <c:formatCode>General</c:formatCode>
                <c:ptCount val="32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</c:numCache>
            </c:numRef>
          </c:cat>
          <c:val>
            <c:numRef>
              <c:f>Grauammer!$B$2:$B$33</c:f>
              <c:numCache>
                <c:formatCode>0</c:formatCode>
                <c:ptCount val="32"/>
                <c:pt idx="0">
                  <c:v>42.07</c:v>
                </c:pt>
                <c:pt idx="1">
                  <c:v>21.34</c:v>
                </c:pt>
                <c:pt idx="2">
                  <c:v>42.47</c:v>
                </c:pt>
                <c:pt idx="3">
                  <c:v>45.129999999999995</c:v>
                </c:pt>
                <c:pt idx="4">
                  <c:v>68.320000000000007</c:v>
                </c:pt>
                <c:pt idx="5">
                  <c:v>70.850000000000009</c:v>
                </c:pt>
                <c:pt idx="6">
                  <c:v>79.22</c:v>
                </c:pt>
                <c:pt idx="7">
                  <c:v>79.06</c:v>
                </c:pt>
                <c:pt idx="8">
                  <c:v>73.94</c:v>
                </c:pt>
                <c:pt idx="9">
                  <c:v>105.49</c:v>
                </c:pt>
                <c:pt idx="10">
                  <c:v>99.2</c:v>
                </c:pt>
                <c:pt idx="11">
                  <c:v>88.06</c:v>
                </c:pt>
                <c:pt idx="12">
                  <c:v>107.46</c:v>
                </c:pt>
                <c:pt idx="13">
                  <c:v>100.49</c:v>
                </c:pt>
                <c:pt idx="14">
                  <c:v>115.80999999999999</c:v>
                </c:pt>
                <c:pt idx="15">
                  <c:v>98.416525657525597</c:v>
                </c:pt>
                <c:pt idx="16">
                  <c:v>100</c:v>
                </c:pt>
                <c:pt idx="17">
                  <c:v>104.14066612450401</c:v>
                </c:pt>
                <c:pt idx="18">
                  <c:v>109.400899440936</c:v>
                </c:pt>
                <c:pt idx="19">
                  <c:v>110.763621510733</c:v>
                </c:pt>
                <c:pt idx="20">
                  <c:v>92.765982789478102</c:v>
                </c:pt>
                <c:pt idx="21">
                  <c:v>68.710000000000008</c:v>
                </c:pt>
                <c:pt idx="22">
                  <c:v>70.509999999999991</c:v>
                </c:pt>
                <c:pt idx="23">
                  <c:v>74.009999999999991</c:v>
                </c:pt>
                <c:pt idx="24">
                  <c:v>63.53</c:v>
                </c:pt>
                <c:pt idx="25">
                  <c:v>66.290000000000006</c:v>
                </c:pt>
                <c:pt idx="26">
                  <c:v>72.06</c:v>
                </c:pt>
                <c:pt idx="27">
                  <c:v>71.569999999999993</c:v>
                </c:pt>
                <c:pt idx="28">
                  <c:v>82.320000000000007</c:v>
                </c:pt>
                <c:pt idx="29">
                  <c:v>94.75</c:v>
                </c:pt>
                <c:pt idx="30">
                  <c:v>109.07</c:v>
                </c:pt>
                <c:pt idx="31">
                  <c:v>115.34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F8B-4518-8274-C0A2B71783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3370496"/>
        <c:axId val="33372032"/>
      </c:lineChart>
      <c:catAx>
        <c:axId val="33370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3372032"/>
        <c:crosses val="autoZero"/>
        <c:auto val="1"/>
        <c:lblAlgn val="ctr"/>
        <c:lblOffset val="100"/>
        <c:noMultiLvlLbl val="0"/>
      </c:catAx>
      <c:valAx>
        <c:axId val="3337203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Trendindex [%, 2006 = 100 %]</a:t>
                </a:r>
              </a:p>
            </c:rich>
          </c:tx>
          <c:layout>
            <c:manualLayout>
              <c:xMode val="edge"/>
              <c:yMode val="edge"/>
              <c:x val="1.2528892909534487E-2"/>
              <c:y val="0.1877652869324084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crossAx val="33370496"/>
        <c:crosses val="autoZero"/>
        <c:crossBetween val="between"/>
      </c:valAx>
    </c:plotArea>
    <c:plotVisOnly val="1"/>
    <c:dispBlanksAs val="gap"/>
    <c:showDLblsOverMax val="0"/>
  </c:chart>
  <c:spPr>
    <a:ln>
      <a:solidFill>
        <a:schemeClr val="accent1"/>
      </a:solidFill>
    </a:ln>
  </c:sp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Schwarzkehlchen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9185979081827942"/>
          <c:y val="0.2208890852405288"/>
          <c:w val="0.76316504733458712"/>
          <c:h val="0.58550916217642479"/>
        </c:manualLayout>
      </c:layout>
      <c:lineChart>
        <c:grouping val="standard"/>
        <c:varyColors val="0"/>
        <c:ser>
          <c:idx val="0"/>
          <c:order val="0"/>
          <c:marker>
            <c:symbol val="none"/>
          </c:marker>
          <c:cat>
            <c:numRef>
              <c:f>Schwarzkehlchen!$A$2:$A$33</c:f>
              <c:numCache>
                <c:formatCode>General</c:formatCode>
                <c:ptCount val="32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</c:numCache>
            </c:numRef>
          </c:cat>
          <c:val>
            <c:numRef>
              <c:f>Schwarzkehlchen!$B$2:$B$33</c:f>
              <c:numCache>
                <c:formatCode>0</c:formatCode>
                <c:ptCount val="32"/>
                <c:pt idx="0">
                  <c:v>64.5</c:v>
                </c:pt>
                <c:pt idx="1">
                  <c:v>64.2</c:v>
                </c:pt>
                <c:pt idx="2">
                  <c:v>42</c:v>
                </c:pt>
                <c:pt idx="3">
                  <c:v>104.89999999999999</c:v>
                </c:pt>
                <c:pt idx="4">
                  <c:v>100</c:v>
                </c:pt>
                <c:pt idx="5">
                  <c:v>96.399999999999991</c:v>
                </c:pt>
                <c:pt idx="6">
                  <c:v>49.4</c:v>
                </c:pt>
                <c:pt idx="7">
                  <c:v>59</c:v>
                </c:pt>
                <c:pt idx="8">
                  <c:v>52.6</c:v>
                </c:pt>
                <c:pt idx="9">
                  <c:v>120.19999999999999</c:v>
                </c:pt>
                <c:pt idx="10">
                  <c:v>64.400000000000006</c:v>
                </c:pt>
                <c:pt idx="11">
                  <c:v>71.599999999999994</c:v>
                </c:pt>
                <c:pt idx="12">
                  <c:v>89.1</c:v>
                </c:pt>
                <c:pt idx="13">
                  <c:v>110.5</c:v>
                </c:pt>
                <c:pt idx="14">
                  <c:v>128</c:v>
                </c:pt>
                <c:pt idx="15">
                  <c:v>105.4</c:v>
                </c:pt>
                <c:pt idx="16">
                  <c:v>100</c:v>
                </c:pt>
                <c:pt idx="17">
                  <c:v>155</c:v>
                </c:pt>
                <c:pt idx="18">
                  <c:v>128.29999999999998</c:v>
                </c:pt>
                <c:pt idx="19">
                  <c:v>184.8</c:v>
                </c:pt>
                <c:pt idx="20">
                  <c:v>190.79999999999998</c:v>
                </c:pt>
                <c:pt idx="21">
                  <c:v>199.4</c:v>
                </c:pt>
                <c:pt idx="22">
                  <c:v>196.70000000000002</c:v>
                </c:pt>
                <c:pt idx="23">
                  <c:v>144.9</c:v>
                </c:pt>
                <c:pt idx="24">
                  <c:v>197.3</c:v>
                </c:pt>
                <c:pt idx="25">
                  <c:v>228.6</c:v>
                </c:pt>
                <c:pt idx="26">
                  <c:v>283</c:v>
                </c:pt>
                <c:pt idx="27">
                  <c:v>275.7</c:v>
                </c:pt>
                <c:pt idx="28">
                  <c:v>270.5</c:v>
                </c:pt>
                <c:pt idx="29">
                  <c:v>334</c:v>
                </c:pt>
                <c:pt idx="30">
                  <c:v>368.1</c:v>
                </c:pt>
                <c:pt idx="31">
                  <c:v>342.8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75F-4980-A3F1-7D19685558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3360128"/>
        <c:axId val="61399040"/>
      </c:lineChart>
      <c:catAx>
        <c:axId val="333601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61399040"/>
        <c:crosses val="autoZero"/>
        <c:auto val="1"/>
        <c:lblAlgn val="ctr"/>
        <c:lblOffset val="100"/>
        <c:noMultiLvlLbl val="0"/>
      </c:catAx>
      <c:valAx>
        <c:axId val="6139904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Trendindex [%, 2006 = 100 %]</a:t>
                </a:r>
              </a:p>
            </c:rich>
          </c:tx>
          <c:layout>
            <c:manualLayout>
              <c:xMode val="edge"/>
              <c:yMode val="edge"/>
              <c:x val="1.281531648954509E-2"/>
              <c:y val="0.17949300206382482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crossAx val="33360128"/>
        <c:crosses val="autoZero"/>
        <c:crossBetween val="between"/>
      </c:valAx>
    </c:plotArea>
    <c:plotVisOnly val="1"/>
    <c:dispBlanksAs val="gap"/>
    <c:showDLblsOverMax val="0"/>
  </c:chart>
  <c:spPr>
    <a:solidFill>
      <a:srgbClr val="FFFFFF"/>
    </a:solidFill>
    <a:ln>
      <a:solidFill>
        <a:schemeClr val="accent1"/>
      </a:solidFill>
    </a:ln>
  </c:spPr>
  <c:externalData r:id="rId2">
    <c:autoUpdate val="0"/>
  </c:externalData>
  <c:userShapes r:id="rId3"/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0.86275</cdr:x>
      <cdr:y>0.025</cdr:y>
    </cdr:from>
    <cdr:to>
      <cdr:x>0.98666</cdr:x>
      <cdr:y>0.17568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305F1851-3B24-2BE9-4F7C-B2B92F36F141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3168352" y="55806"/>
          <a:ext cx="455067" cy="336355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0.85858</cdr:x>
      <cdr:y>0.025</cdr:y>
    </cdr:from>
    <cdr:to>
      <cdr:x>0.98666</cdr:x>
      <cdr:y>0.17568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0D6C09ED-3E84-1F34-055F-738FC64FE0E0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3096344" y="55806"/>
          <a:ext cx="461897" cy="336355"/>
        </a:xfrm>
        <a:prstGeom xmlns:a="http://schemas.openxmlformats.org/drawingml/2006/main" prst="rect">
          <a:avLst/>
        </a:prstGeom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0.88</cdr:x>
      <cdr:y>0.025</cdr:y>
    </cdr:from>
    <cdr:to>
      <cdr:x>0.98666</cdr:x>
      <cdr:y>0.17568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A2F63D3E-0C07-64F1-3A9E-09523A201FB0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3168352" y="54006"/>
          <a:ext cx="384019" cy="325505"/>
        </a:xfrm>
        <a:prstGeom xmlns:a="http://schemas.openxmlformats.org/drawingml/2006/main" prst="rect">
          <a:avLst/>
        </a:prstGeom>
      </cdr:spPr>
    </cdr:pic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0.87755</cdr:x>
      <cdr:y>0.025</cdr:y>
    </cdr:from>
    <cdr:to>
      <cdr:x>0.98666</cdr:x>
      <cdr:y>0.17568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38A8E582-1316-7EC1-CEF1-FCF2C308DA28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3096344" y="55806"/>
          <a:ext cx="384979" cy="336355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E8EC11E1-6D94-9934-B6D0-B2D0207A799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67DE778-3E80-750D-7C9F-C9B4DE6BF3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F4E1A5-1631-4AE4-8033-1BEF50AD9DC0}" type="datetime1">
              <a:rPr lang="de-DE" smtClean="0"/>
              <a:t>16.02.2025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EFC4664-5B09-968E-0AE9-586B3868AFD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E974144-123E-0E54-0501-2F4F3D1BF79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286CB9-CF91-45FF-AF26-F9A70E322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3424954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92FAE-31FE-4982-B5ED-FB5B0B47DCC2}" type="datetime1">
              <a:rPr lang="de-DE" smtClean="0"/>
              <a:t>16.02.2025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222CE8-CC45-4932-A7E2-EB82FF7233B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1007999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22CE8-CC45-4932-A7E2-EB82FF7233B5}" type="slidenum">
              <a:rPr lang="de-DE" smtClean="0"/>
              <a:t>2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BCE6ECA-2CFC-83F0-7221-0D4DC79CD35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7EEA60-9A19-4365-899D-483F991A454D}" type="datetime1">
              <a:rPr lang="de-DE" smtClean="0"/>
              <a:t>16.02.2025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6B2EE96-F81E-771C-529E-717C5FB9B9C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Kopfzeilenplatzhalter 6">
            <a:extLst>
              <a:ext uri="{FF2B5EF4-FFF2-40B4-BE49-F238E27FC236}">
                <a16:creationId xmlns:a16="http://schemas.microsoft.com/office/drawing/2014/main" id="{FBE5116D-54CA-D656-B705-0DE3B9EC427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49221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0EC83-18AA-7F50-963A-E3B1EABE9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5FDC235-2C98-ADEF-16F4-748076FD5C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2359A15-D414-E35B-7AE2-3EF96EB69D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Kopfzeilenplatzhalter 3">
            <a:extLst>
              <a:ext uri="{FF2B5EF4-FFF2-40B4-BE49-F238E27FC236}">
                <a16:creationId xmlns:a16="http://schemas.microsoft.com/office/drawing/2014/main" id="{FEC4EFEF-59D4-A405-1098-C316306694A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1B7408E-C0AF-BFF0-DE34-517FEAF7100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D1938F5-8BFD-4108-9C12-9F2161ADB0CA}" type="datetime1">
              <a:rPr lang="de-DE" smtClean="0"/>
              <a:t>16.02.2025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CB392BB-F259-8E4B-6C42-ECD0D0BF1BC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093F6F9-8FEC-AA6A-23B3-941989DCC8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22CE8-CC45-4932-A7E2-EB82FF7233B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359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4992FAE-31FE-4982-B5ED-FB5B0B47DCC2}" type="datetime1">
              <a:rPr lang="de-DE" smtClean="0"/>
              <a:t>16.02.2025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22CE8-CC45-4932-A7E2-EB82FF7233B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45381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4992FAE-31FE-4982-B5ED-FB5B0B47DCC2}" type="datetime1">
              <a:rPr lang="de-DE" smtClean="0"/>
              <a:t>16.02.2025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22CE8-CC45-4932-A7E2-EB82FF7233B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15141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B5A23-BB41-4804-19ED-120304703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D811AC2-24E0-A16C-CD7D-030A318125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290DCEE-B23B-7891-70E4-C65A88284B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Kopfzeilenplatzhalter 3">
            <a:extLst>
              <a:ext uri="{FF2B5EF4-FFF2-40B4-BE49-F238E27FC236}">
                <a16:creationId xmlns:a16="http://schemas.microsoft.com/office/drawing/2014/main" id="{E8C7A477-55B3-D3FB-2F78-0252F5CE742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DCFE641-F539-7EB2-A423-AC18656731B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D1938F5-8BFD-4108-9C12-9F2161ADB0CA}" type="datetime1">
              <a:rPr lang="de-DE" smtClean="0"/>
              <a:t>16.02.2025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3EB3025-3185-7D00-1811-9A30B1526A3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7C16230-57CD-D24F-667B-92F35EA784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22CE8-CC45-4932-A7E2-EB82FF7233B5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08866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100F1-498D-2B26-9ADA-C9E7E8DF8C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328A189-CC1F-C062-CF29-A467777765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5DE4C40-EF8B-A1DD-7E67-2C84F2FF15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Kopfzeilenplatzhalter 3">
            <a:extLst>
              <a:ext uri="{FF2B5EF4-FFF2-40B4-BE49-F238E27FC236}">
                <a16:creationId xmlns:a16="http://schemas.microsoft.com/office/drawing/2014/main" id="{EC91170A-52DE-74BC-E24A-9EA75EC1A8A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DCE2AF8-55B9-CDBB-B4F3-9546C8D8FF0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B948559-9897-43B0-8A77-546DDAD89BC2}" type="datetime1">
              <a:rPr lang="de-DE" smtClean="0"/>
              <a:t>16.02.2025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3E56895-0D8E-B93F-5AEB-68CC31B06A9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34106A3-8226-9C14-929D-2EB6ECCD3D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22CE8-CC45-4932-A7E2-EB82FF7233B5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5123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59615-6CEE-D4CB-1486-A9088707E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5860924-A6C8-0DC8-9B15-A656C99657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E6DC2B5-5519-93AB-7F92-D992B5AF16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Kopfzeilenplatzhalter 3">
            <a:extLst>
              <a:ext uri="{FF2B5EF4-FFF2-40B4-BE49-F238E27FC236}">
                <a16:creationId xmlns:a16="http://schemas.microsoft.com/office/drawing/2014/main" id="{1480E785-6365-118D-E41B-7C58735932B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2FCC0FB-9ACE-B6EC-ACEF-EB9B4615F25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580EEFF-836B-44EC-A17B-478ECAA8597A}" type="datetime1">
              <a:rPr lang="de-DE" smtClean="0"/>
              <a:t>16.02.2025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AF2CE2D-6022-6E99-5275-907464AFA56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B15A824-12F6-3838-96BE-3568C3778A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22CE8-CC45-4932-A7E2-EB82FF7233B5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62587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24659-8AF0-6772-37BA-8E26BB1E6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5E38BF1-A273-FC55-BA30-4636E53E14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8A39256-E7FB-4AD9-2A3A-F2B1C44B90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Kopfzeilenplatzhalter 3">
            <a:extLst>
              <a:ext uri="{FF2B5EF4-FFF2-40B4-BE49-F238E27FC236}">
                <a16:creationId xmlns:a16="http://schemas.microsoft.com/office/drawing/2014/main" id="{7DAD4962-81D4-60FB-1F17-28344CBBD9A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33D93C4-00A3-F5EC-2EB1-C70276A8BA1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C098C83-6B7F-4486-B09C-95313BFE2589}" type="datetime1">
              <a:rPr lang="de-DE" smtClean="0"/>
              <a:t>16.02.2025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1336F9C-902F-041F-54AB-D44B63E3F60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37ADF1D-EC45-8E4D-BF88-CEAF9DE4E7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22CE8-CC45-4932-A7E2-EB82FF7233B5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44738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94992FAE-31FE-4982-B5ED-FB5B0B47DCC2}" type="datetime1">
              <a:rPr lang="de-DE" smtClean="0"/>
              <a:t>16.02.2025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C222CE8-CC45-4932-A7E2-EB82FF7233B5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88872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90087-EBE4-D938-2203-636B7DF2F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BFAF65E-824E-843E-611C-47EBD400C5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EBC5A1B-60E4-BFF3-1069-ECEEB0B5A6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Kopfzeilenplatzhalter 3">
            <a:extLst>
              <a:ext uri="{FF2B5EF4-FFF2-40B4-BE49-F238E27FC236}">
                <a16:creationId xmlns:a16="http://schemas.microsoft.com/office/drawing/2014/main" id="{01ECF29E-305D-4767-96FB-8B4B9BB5317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6DDBDC0-06AE-1304-8B6C-C23F582D3E8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1BB5B0B-C34D-4465-8615-063DAF7B7A64}" type="datetime1">
              <a:rPr lang="de-DE" smtClean="0"/>
              <a:t>16.02.2025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EA92F7C-BD42-1F32-73C6-990A56DF382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B84622D-86EB-1048-6B9F-11BCABDF97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22CE8-CC45-4932-A7E2-EB82FF7233B5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42995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22CE8-CC45-4932-A7E2-EB82FF7233B5}" type="slidenum">
              <a:rPr lang="de-DE" smtClean="0"/>
              <a:t>25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B5065FD-002F-828B-8AF4-B14FAD0BCA4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CBFAF46-CF08-43E1-BE0B-1E49CDDAF74B}" type="datetime1">
              <a:rPr lang="de-DE" smtClean="0"/>
              <a:t>16.02.2025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B4FF251-7242-87A6-D1AB-4C632B36381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Kopfzeilenplatzhalter 6">
            <a:extLst>
              <a:ext uri="{FF2B5EF4-FFF2-40B4-BE49-F238E27FC236}">
                <a16:creationId xmlns:a16="http://schemas.microsoft.com/office/drawing/2014/main" id="{75B6C74F-C2E6-708A-D176-8BF9C6B096B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2412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4992FAE-31FE-4982-B5ED-FB5B0B47DCC2}" type="datetime1">
              <a:rPr lang="de-DE" smtClean="0"/>
              <a:t>16.02.2025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22CE8-CC45-4932-A7E2-EB82FF7233B5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29324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95AAE-C2C1-7E4B-638F-26E52D6C5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91CA008-F985-602F-A70F-45A2CD86E2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D157467-3250-F77F-F3AB-2B0E34A567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EC9B284-D43C-F6CB-6C2E-A62DB84C5C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22CE8-CC45-4932-A7E2-EB82FF7233B5}" type="slidenum">
              <a:rPr lang="de-DE" smtClean="0"/>
              <a:t>26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5AAC8AB-8A0B-3093-464E-E4638B796F5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CBFAF46-CF08-43E1-BE0B-1E49CDDAF74B}" type="datetime1">
              <a:rPr lang="de-DE" smtClean="0"/>
              <a:t>16.02.2025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891F2BD-7558-ACA8-E3E0-30724D0C16D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Kopfzeilenplatzhalter 6">
            <a:extLst>
              <a:ext uri="{FF2B5EF4-FFF2-40B4-BE49-F238E27FC236}">
                <a16:creationId xmlns:a16="http://schemas.microsoft.com/office/drawing/2014/main" id="{F42A1FC4-4EAC-364D-6DCA-3F977E592EA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42178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A4A7FB-0BAD-0437-8BC8-EC8847E1F2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0F056A2-80AF-50CC-1595-543F6D7282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C879E18-1157-CC90-E455-08724E2717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8D00035-C827-3AAC-7815-1EB5F43054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22CE8-CC45-4932-A7E2-EB82FF7233B5}" type="slidenum">
              <a:rPr lang="de-DE" smtClean="0"/>
              <a:t>27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41BBE9A-326C-E94E-464B-1B6AED54538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CBFAF46-CF08-43E1-BE0B-1E49CDDAF74B}" type="datetime1">
              <a:rPr lang="de-DE" smtClean="0"/>
              <a:t>16.02.2025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6C1932C-B130-B212-37B3-757DA3C16D6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Kopfzeilenplatzhalter 6">
            <a:extLst>
              <a:ext uri="{FF2B5EF4-FFF2-40B4-BE49-F238E27FC236}">
                <a16:creationId xmlns:a16="http://schemas.microsoft.com/office/drawing/2014/main" id="{D744A434-2464-12F7-6C5D-61CD13493D5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63959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F1113-C382-487C-2373-697080B45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533B200-D904-A1A7-C5BD-1B6B928B96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C255935-543E-6CD7-4E59-6EB45F9FA1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920F56B-6F67-AFC7-3BA6-C792C2A7DA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22CE8-CC45-4932-A7E2-EB82FF7233B5}" type="slidenum">
              <a:rPr lang="de-DE" smtClean="0"/>
              <a:t>28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42FF494-2D25-D85A-2E89-1B0A7E5F1D1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CBFAF46-CF08-43E1-BE0B-1E49CDDAF74B}" type="datetime1">
              <a:rPr lang="de-DE" smtClean="0"/>
              <a:t>16.02.2025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46E26C1-36DE-1BCD-8281-7F933526A74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Kopfzeilenplatzhalter 6">
            <a:extLst>
              <a:ext uri="{FF2B5EF4-FFF2-40B4-BE49-F238E27FC236}">
                <a16:creationId xmlns:a16="http://schemas.microsoft.com/office/drawing/2014/main" id="{20EF7B36-688A-5039-E60B-4F2F75614F9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66409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F0D924-CCD2-C71F-9F5D-EC14FB0EE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AA1B435-5FF3-9C77-BC7A-E30D6E95C5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A766EEC-93AB-73D2-EF67-753BB07553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B813EEA-B2A2-F560-F718-FB8C164EC5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22CE8-CC45-4932-A7E2-EB82FF7233B5}" type="slidenum">
              <a:rPr lang="de-DE" smtClean="0"/>
              <a:t>29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C661BC6-8D6E-6F20-05B4-12E84788AD7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CBFAF46-CF08-43E1-BE0B-1E49CDDAF74B}" type="datetime1">
              <a:rPr lang="de-DE" smtClean="0"/>
              <a:t>16.02.2025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0FDF2AE-6123-27DE-D9C2-2AAD6E3C423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Kopfzeilenplatzhalter 6">
            <a:extLst>
              <a:ext uri="{FF2B5EF4-FFF2-40B4-BE49-F238E27FC236}">
                <a16:creationId xmlns:a16="http://schemas.microsoft.com/office/drawing/2014/main" id="{4FE69C1B-EA50-D171-18BC-D4E6CBB3FFE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82262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0A18F-AE9D-40FE-6229-E6E23F30A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243E29D-3A39-F643-194B-921CE26067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98C6F6B-D4E7-C65F-BF4E-FC4CB72E87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C310DFE-4AD0-26AE-B868-7B7C78A938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22CE8-CC45-4932-A7E2-EB82FF7233B5}" type="slidenum">
              <a:rPr lang="de-DE" smtClean="0"/>
              <a:t>30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1E91A09-141B-5629-25A6-1AE0B713693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CBFAF46-CF08-43E1-BE0B-1E49CDDAF74B}" type="datetime1">
              <a:rPr lang="de-DE" smtClean="0"/>
              <a:t>16.02.2025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4DB6C62-128D-F05C-1042-C3FD5D22F7E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Kopfzeilenplatzhalter 6">
            <a:extLst>
              <a:ext uri="{FF2B5EF4-FFF2-40B4-BE49-F238E27FC236}">
                <a16:creationId xmlns:a16="http://schemas.microsoft.com/office/drawing/2014/main" id="{026B3495-1274-2796-239C-181E38535EB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7124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9D3171-52A0-5FEB-BB02-9637B2E4C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2302E81-A837-C47A-BD1B-408A5973F8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D679264-9557-8D3E-431F-B11CC74E93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FBEF51A-DDE6-909B-A64D-72C78E9DD9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22CE8-CC45-4932-A7E2-EB82FF7233B5}" type="slidenum">
              <a:rPr lang="de-DE" smtClean="0"/>
              <a:t>31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77EB772-09CB-EA38-F1AF-2B869294B14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B90A699-2653-4213-8988-DAA088B4898B}" type="datetime1">
              <a:rPr lang="de-DE" smtClean="0"/>
              <a:t>16.02.2025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3F1204B-E802-F21C-6590-33E4CF7F323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Kopfzeilenplatzhalter 6">
            <a:extLst>
              <a:ext uri="{FF2B5EF4-FFF2-40B4-BE49-F238E27FC236}">
                <a16:creationId xmlns:a16="http://schemas.microsoft.com/office/drawing/2014/main" id="{29182AE2-CEBC-1450-1883-04CEB603B22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88933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4992FAE-31FE-4982-B5ED-FB5B0B47DCC2}" type="datetime1">
              <a:rPr lang="de-DE" smtClean="0"/>
              <a:t>16.02.2025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22CE8-CC45-4932-A7E2-EB82FF7233B5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79807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22CE8-CC45-4932-A7E2-EB82FF7233B5}" type="slidenum">
              <a:rPr lang="de-DE" smtClean="0"/>
              <a:t>35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A2CA746-48AB-DB2C-231B-5DA69C6E9F5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AD87381-F109-4F1C-87A8-189E9DFD75DE}" type="datetime1">
              <a:rPr lang="de-DE" smtClean="0"/>
              <a:t>16.02.2025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B96DCDD-7F86-0AD3-4919-9DD573BB901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Kopfzeilenplatzhalter 6">
            <a:extLst>
              <a:ext uri="{FF2B5EF4-FFF2-40B4-BE49-F238E27FC236}">
                <a16:creationId xmlns:a16="http://schemas.microsoft.com/office/drawing/2014/main" id="{DBDCAEC6-A541-1214-0385-0B6283EDC43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34428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4992FAE-31FE-4982-B5ED-FB5B0B47DCC2}" type="datetime1">
              <a:rPr lang="de-DE" smtClean="0"/>
              <a:t>16.02.2025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22CE8-CC45-4932-A7E2-EB82FF7233B5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07206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4992FAE-31FE-4982-B5ED-FB5B0B47DCC2}" type="datetime1">
              <a:rPr lang="de-DE" smtClean="0"/>
              <a:t>16.02.2025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22CE8-CC45-4932-A7E2-EB82FF7233B5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347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22CE8-CC45-4932-A7E2-EB82FF7233B5}" type="slidenum">
              <a:rPr lang="de-DE" smtClean="0"/>
              <a:t>4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FA4DA8E-7484-EB3B-ECCA-81F4F37EEEF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B3B6D35-53BA-4ED4-849C-48C2A2EBABC8}" type="datetime1">
              <a:rPr lang="de-DE" smtClean="0"/>
              <a:t>16.02.2025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E745A2F-540C-0CAC-D525-9D7942F4886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Kopfzeilenplatzhalter 6">
            <a:extLst>
              <a:ext uri="{FF2B5EF4-FFF2-40B4-BE49-F238E27FC236}">
                <a16:creationId xmlns:a16="http://schemas.microsoft.com/office/drawing/2014/main" id="{9BA846B5-EE94-D61A-CB6F-B52D46E2A3A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490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4992FAE-31FE-4982-B5ED-FB5B0B47DCC2}" type="datetime1">
              <a:rPr lang="de-DE" smtClean="0"/>
              <a:t>16.02.2025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22CE8-CC45-4932-A7E2-EB82FF7233B5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92601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AB5D8-F701-1C53-E23F-A25298507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163F3A2-598F-A487-B589-1BB8FE470A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3584360-4572-849F-1205-0F898C391F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Kopfzeilenplatzhalter 3">
            <a:extLst>
              <a:ext uri="{FF2B5EF4-FFF2-40B4-BE49-F238E27FC236}">
                <a16:creationId xmlns:a16="http://schemas.microsoft.com/office/drawing/2014/main" id="{F5150BDF-6661-07EC-23BF-EC9C8CBBBED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A317F1A-E84D-66C6-8387-AEE77092669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4992FAE-31FE-4982-B5ED-FB5B0B47DCC2}" type="datetime1">
              <a:rPr lang="de-DE" smtClean="0"/>
              <a:t>16.02.2025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2F2DB0A-3EEC-ED59-221C-C70B54715FB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C626DA8-C5B2-8D5A-E2DD-54C0C49432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22CE8-CC45-4932-A7E2-EB82FF7233B5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16265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D1E5B-CAD0-1A79-9B01-BFB871E59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DD8DB2F-445C-0BB4-4E4C-4E36CC50DC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2F9911D-0C23-DAF1-41C1-AF6F6AF9AB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Kopfzeilenplatzhalter 3">
            <a:extLst>
              <a:ext uri="{FF2B5EF4-FFF2-40B4-BE49-F238E27FC236}">
                <a16:creationId xmlns:a16="http://schemas.microsoft.com/office/drawing/2014/main" id="{51FE5DA4-D9B7-DACE-9C59-A1C883A9976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0E94A0E-A830-42E6-531F-B4FA763E1DF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4992FAE-31FE-4982-B5ED-FB5B0B47DCC2}" type="datetime1">
              <a:rPr lang="de-DE" smtClean="0"/>
              <a:t>16.02.2025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350E10C-0B13-5E32-C481-E16C0C37C45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105F0ED-BFDC-7F9F-DAFD-32D2A96810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22CE8-CC45-4932-A7E2-EB82FF7233B5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28271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AB5D8-F701-1C53-E23F-A25298507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163F3A2-598F-A487-B589-1BB8FE470A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3584360-4572-849F-1205-0F898C391F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Kopfzeilenplatzhalter 3">
            <a:extLst>
              <a:ext uri="{FF2B5EF4-FFF2-40B4-BE49-F238E27FC236}">
                <a16:creationId xmlns:a16="http://schemas.microsoft.com/office/drawing/2014/main" id="{F5150BDF-6661-07EC-23BF-EC9C8CBBBED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A317F1A-E84D-66C6-8387-AEE77092669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4992FAE-31FE-4982-B5ED-FB5B0B47DCC2}" type="datetime1">
              <a:rPr lang="de-DE" smtClean="0"/>
              <a:t>16.02.2025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2F2DB0A-3EEC-ED59-221C-C70B54715FB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C626DA8-C5B2-8D5A-E2DD-54C0C49432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22CE8-CC45-4932-A7E2-EB82FF7233B5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21664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AB5D8-F701-1C53-E23F-A25298507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163F3A2-598F-A487-B589-1BB8FE470A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3584360-4572-849F-1205-0F898C391F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Kopfzeilenplatzhalter 3">
            <a:extLst>
              <a:ext uri="{FF2B5EF4-FFF2-40B4-BE49-F238E27FC236}">
                <a16:creationId xmlns:a16="http://schemas.microsoft.com/office/drawing/2014/main" id="{F5150BDF-6661-07EC-23BF-EC9C8CBBBED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A317F1A-E84D-66C6-8387-AEE77092669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4992FAE-31FE-4982-B5ED-FB5B0B47DCC2}" type="datetime1">
              <a:rPr lang="de-DE" smtClean="0"/>
              <a:t>16.02.2025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2F2DB0A-3EEC-ED59-221C-C70B54715FB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C626DA8-C5B2-8D5A-E2DD-54C0C49432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22CE8-CC45-4932-A7E2-EB82FF7233B5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12677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AB5D8-F701-1C53-E23F-A25298507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163F3A2-598F-A487-B589-1BB8FE470A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3584360-4572-849F-1205-0F898C391F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Kopfzeilenplatzhalter 3">
            <a:extLst>
              <a:ext uri="{FF2B5EF4-FFF2-40B4-BE49-F238E27FC236}">
                <a16:creationId xmlns:a16="http://schemas.microsoft.com/office/drawing/2014/main" id="{F5150BDF-6661-07EC-23BF-EC9C8CBBBED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A317F1A-E84D-66C6-8387-AEE77092669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4992FAE-31FE-4982-B5ED-FB5B0B47DCC2}" type="datetime1">
              <a:rPr lang="de-DE" smtClean="0"/>
              <a:t>16.02.2025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2F2DB0A-3EEC-ED59-221C-C70B54715FB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C626DA8-C5B2-8D5A-E2DD-54C0C49432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22CE8-CC45-4932-A7E2-EB82FF7233B5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2128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4992FAE-31FE-4982-B5ED-FB5B0B47DCC2}" type="datetime1">
              <a:rPr lang="de-DE" smtClean="0"/>
              <a:t>16.02.2025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22CE8-CC45-4932-A7E2-EB82FF7233B5}" type="slidenum">
              <a:rPr lang="de-DE" smtClean="0"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3522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4992FAE-31FE-4982-B5ED-FB5B0B47DCC2}" type="datetime1">
              <a:rPr lang="de-DE" smtClean="0"/>
              <a:t>16.02.2025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22CE8-CC45-4932-A7E2-EB82FF7233B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4914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48C07-C40E-75C1-4AF6-12941A26D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17E7977-0C5B-B757-267B-6A16572376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19FB86A-AF96-AFC1-1A05-C220D650CE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806833F-910F-40EB-3541-4674307E77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22CE8-CC45-4932-A7E2-EB82FF7233B5}" type="slidenum">
              <a:rPr lang="de-DE" smtClean="0"/>
              <a:t>6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84D97FE-F79A-2FF4-72BE-ABC1D85D480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19771AE-A56A-4781-8625-B8DD97F0004B}" type="datetime1">
              <a:rPr lang="de-DE" smtClean="0"/>
              <a:t>16.02.2025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F7A711E-EA83-5F35-B4B5-3D7DCD349B6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Kopfzeilenplatzhalter 6">
            <a:extLst>
              <a:ext uri="{FF2B5EF4-FFF2-40B4-BE49-F238E27FC236}">
                <a16:creationId xmlns:a16="http://schemas.microsoft.com/office/drawing/2014/main" id="{7B4CBC4C-B052-BB0A-5418-A92EC135140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3900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E8939-3AD9-F32C-84C4-60C7857CF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5B8BCB3-23FE-4A05-3411-689B8E3AC9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3470E45-1123-ED9B-592F-3BAAD1E2BB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39BE520-8592-9710-E3BA-9A74241013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22CE8-CC45-4932-A7E2-EB82FF7233B5}" type="slidenum">
              <a:rPr lang="de-DE" smtClean="0"/>
              <a:t>7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8E72CEA-B355-4C0A-08FA-D333587AD16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CDE966D-A812-40F9-B87C-24A185BCB7C8}" type="datetime1">
              <a:rPr lang="de-DE" smtClean="0"/>
              <a:t>16.02.2025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1BBC344-D204-AB1C-775F-9CAB234B67A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Kopfzeilenplatzhalter 6">
            <a:extLst>
              <a:ext uri="{FF2B5EF4-FFF2-40B4-BE49-F238E27FC236}">
                <a16:creationId xmlns:a16="http://schemas.microsoft.com/office/drawing/2014/main" id="{20657E73-0CA0-0BE5-0335-7A5F8C4B0E9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2199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4992FAE-31FE-4982-B5ED-FB5B0B47DCC2}" type="datetime1">
              <a:rPr lang="de-DE" smtClean="0"/>
              <a:t>16.02.2025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22CE8-CC45-4932-A7E2-EB82FF7233B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7492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4992FAE-31FE-4982-B5ED-FB5B0B47DCC2}" type="datetime1">
              <a:rPr lang="de-DE" smtClean="0"/>
              <a:t>16.02.2025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22CE8-CC45-4932-A7E2-EB82FF7233B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8866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0DA20-ECFD-8603-7E2C-FAAC57879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D981501-C0A6-41BB-F2BE-444D7FD495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B33F407-7AE6-486C-A89E-1CEB8BC838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Kopfzeilenplatzhalter 3">
            <a:extLst>
              <a:ext uri="{FF2B5EF4-FFF2-40B4-BE49-F238E27FC236}">
                <a16:creationId xmlns:a16="http://schemas.microsoft.com/office/drawing/2014/main" id="{4F3C56ED-A8CD-23A8-360C-155F61499D6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31E6084-D93F-D068-F685-4FD274944E6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D1938F5-8BFD-4108-9C12-9F2161ADB0CA}" type="datetime1">
              <a:rPr lang="de-DE" smtClean="0"/>
              <a:t>16.02.2025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772EEAF-0285-D714-B50A-BC77768AFBA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F829E7D-3E6F-619A-0C0C-97F7E825C1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22CE8-CC45-4932-A7E2-EB82FF7233B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9364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6FE50BED-216B-F236-2327-ECBD1931EF41}"/>
              </a:ext>
            </a:extLst>
          </p:cNvPr>
          <p:cNvSpPr>
            <a:spLocks/>
          </p:cNvSpPr>
          <p:nvPr userDrawn="1"/>
        </p:nvSpPr>
        <p:spPr>
          <a:xfrm>
            <a:off x="346363" y="337127"/>
            <a:ext cx="11499273" cy="61837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12700" dir="3600000" sx="101000" sy="101000" algn="t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D44A456C-FC79-DB23-A27B-B577FD873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335072"/>
            <a:ext cx="10515600" cy="1325563"/>
          </a:xfrm>
        </p:spPr>
        <p:txBody>
          <a:bodyPr>
            <a:normAutofit/>
          </a:bodyPr>
          <a:lstStyle>
            <a:lvl1pPr algn="ctr">
              <a:defRPr sz="6000">
                <a:solidFill>
                  <a:srgbClr val="0060A0"/>
                </a:solidFill>
                <a:latin typeface="DDASans" pitchFamily="50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BD56EBFC-04DC-9657-25B4-A7F5AE41F7C2}"/>
              </a:ext>
            </a:extLst>
          </p:cNvPr>
          <p:cNvCxnSpPr>
            <a:cxnSpLocks/>
          </p:cNvCxnSpPr>
          <p:nvPr userDrawn="1"/>
        </p:nvCxnSpPr>
        <p:spPr>
          <a:xfrm>
            <a:off x="346363" y="3420040"/>
            <a:ext cx="2594061" cy="0"/>
          </a:xfrm>
          <a:prstGeom prst="line">
            <a:avLst/>
          </a:prstGeom>
          <a:ln>
            <a:solidFill>
              <a:srgbClr val="006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platzhalter 12">
            <a:extLst>
              <a:ext uri="{FF2B5EF4-FFF2-40B4-BE49-F238E27FC236}">
                <a16:creationId xmlns:a16="http://schemas.microsoft.com/office/drawing/2014/main" id="{8380CABD-98AD-C5ED-1004-49DE22AFCF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40990" y="3483343"/>
            <a:ext cx="5110018" cy="516641"/>
          </a:xfrm>
        </p:spPr>
        <p:txBody>
          <a:bodyPr>
            <a:normAutofit/>
          </a:bodyPr>
          <a:lstStyle>
            <a:lvl1pPr marL="0" indent="0" algn="ctr">
              <a:buFont typeface="DDASans Med" pitchFamily="50" charset="0"/>
              <a:buNone/>
              <a:defRPr sz="2000" i="1">
                <a:solidFill>
                  <a:srgbClr val="0060A0"/>
                </a:solidFill>
                <a:latin typeface="DDASans Light" pitchFamily="50" charset="0"/>
              </a:defRPr>
            </a:lvl1pPr>
            <a:lvl2pPr marL="457200" indent="0">
              <a:buFont typeface="DDASans Med" pitchFamily="50" charset="0"/>
              <a:buNone/>
              <a:defRPr>
                <a:latin typeface="DDASans Med" pitchFamily="50" charset="0"/>
              </a:defRPr>
            </a:lvl2pPr>
            <a:lvl3pPr marL="914400" indent="0">
              <a:buFont typeface="DDASans Med" pitchFamily="50" charset="0"/>
              <a:buNone/>
              <a:defRPr>
                <a:latin typeface="DDASans Med" pitchFamily="50" charset="0"/>
              </a:defRPr>
            </a:lvl3pPr>
            <a:lvl4pPr marL="1371600" indent="0">
              <a:buFont typeface="DDASans Med" pitchFamily="50" charset="0"/>
              <a:buNone/>
              <a:defRPr>
                <a:latin typeface="DDASans Med" pitchFamily="50" charset="0"/>
              </a:defRPr>
            </a:lvl4pPr>
            <a:lvl5pPr marL="1828800" indent="0">
              <a:buFont typeface="DDASans Med" pitchFamily="50" charset="0"/>
              <a:buNone/>
              <a:defRPr>
                <a:latin typeface="DDASans Med" pitchFamily="50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22587085-C370-B970-D8D6-1C93DA637AFB}"/>
              </a:ext>
            </a:extLst>
          </p:cNvPr>
          <p:cNvSpPr/>
          <p:nvPr userDrawn="1"/>
        </p:nvSpPr>
        <p:spPr>
          <a:xfrm>
            <a:off x="9517291" y="1178781"/>
            <a:ext cx="841654" cy="841654"/>
          </a:xfrm>
          <a:prstGeom prst="rect">
            <a:avLst/>
          </a:prstGeom>
          <a:solidFill>
            <a:srgbClr val="79AE36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496E8AB-DFE0-9769-7AFD-E09FA975BB67}"/>
              </a:ext>
            </a:extLst>
          </p:cNvPr>
          <p:cNvSpPr/>
          <p:nvPr userDrawn="1"/>
        </p:nvSpPr>
        <p:spPr>
          <a:xfrm>
            <a:off x="10358945" y="337127"/>
            <a:ext cx="841654" cy="841654"/>
          </a:xfrm>
          <a:prstGeom prst="rect">
            <a:avLst/>
          </a:prstGeom>
          <a:solidFill>
            <a:srgbClr val="D1630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A3E15F29-93DF-160A-53E7-6A6542306555}"/>
              </a:ext>
            </a:extLst>
          </p:cNvPr>
          <p:cNvSpPr/>
          <p:nvPr userDrawn="1"/>
        </p:nvSpPr>
        <p:spPr>
          <a:xfrm>
            <a:off x="8675637" y="1178781"/>
            <a:ext cx="841654" cy="841654"/>
          </a:xfrm>
          <a:prstGeom prst="rect">
            <a:avLst/>
          </a:prstGeom>
          <a:solidFill>
            <a:srgbClr val="3A91C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4641A34D-A378-7277-5332-E9C8E6D962B7}"/>
              </a:ext>
            </a:extLst>
          </p:cNvPr>
          <p:cNvSpPr/>
          <p:nvPr userDrawn="1"/>
        </p:nvSpPr>
        <p:spPr>
          <a:xfrm>
            <a:off x="9517291" y="337127"/>
            <a:ext cx="841655" cy="841654"/>
          </a:xfrm>
          <a:prstGeom prst="rect">
            <a:avLst/>
          </a:prstGeom>
          <a:solidFill>
            <a:srgbClr val="FFD073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 descr="Ein Bild, das Text, Vogel enthält.&#10;&#10;Automatisch generierte Beschreibung">
            <a:extLst>
              <a:ext uri="{FF2B5EF4-FFF2-40B4-BE49-F238E27FC236}">
                <a16:creationId xmlns:a16="http://schemas.microsoft.com/office/drawing/2014/main" id="{BDBCCAF8-B26F-3F33-5CAF-49D1727AB3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22" b="24842"/>
          <a:stretch/>
        </p:blipFill>
        <p:spPr>
          <a:xfrm>
            <a:off x="434367" y="406205"/>
            <a:ext cx="495721" cy="380006"/>
          </a:xfrm>
          <a:prstGeom prst="rect">
            <a:avLst/>
          </a:prstGeom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D64AAE1-4F55-31E2-9931-95DB0F70AB3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9435" y="6520873"/>
            <a:ext cx="2743200" cy="33712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510AFC13-7DDB-4FA3-B7F9-2487F884AC19}" type="datetime1">
              <a:rPr lang="de-DE" smtClean="0"/>
              <a:t>16.02.2025</a:t>
            </a:fld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2D4DFD2D-A048-2A31-64D7-987015FA41B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599" y="6520873"/>
            <a:ext cx="4114800" cy="337128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de-DE" dirty="0"/>
              <a:t>ADEBAR 2 | Ziele, Methoden und Organisation | Ort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CDBE126C-9BA6-5FD3-6223-68AC66C83D3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02436" y="6520873"/>
            <a:ext cx="2743200" cy="33712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A8D8FC93-0E29-453F-A4EA-D855C7BD4B6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5143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6FE50BED-216B-F236-2327-ECBD1931EF4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46363" y="337127"/>
            <a:ext cx="11499273" cy="61837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12700" dir="3600000" sx="101000" sy="101000" algn="t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D44A456C-FC79-DB23-A27B-B577FD873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94808"/>
            <a:ext cx="10515600" cy="1325563"/>
          </a:xfrm>
        </p:spPr>
        <p:txBody>
          <a:bodyPr>
            <a:normAutofit/>
          </a:bodyPr>
          <a:lstStyle>
            <a:lvl1pPr>
              <a:defRPr sz="5400" b="1">
                <a:solidFill>
                  <a:srgbClr val="006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1CD4048-F25E-C452-EDEC-834BC86A81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78550" y="2178423"/>
            <a:ext cx="5175249" cy="387154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cxnSp>
        <p:nvCxnSpPr>
          <p:cNvPr id="2" name="Gerader Verbinder 1">
            <a:extLst>
              <a:ext uri="{FF2B5EF4-FFF2-40B4-BE49-F238E27FC236}">
                <a16:creationId xmlns:a16="http://schemas.microsoft.com/office/drawing/2014/main" id="{055E067C-593D-2401-DC81-4F575C49D7DF}"/>
              </a:ext>
            </a:extLst>
          </p:cNvPr>
          <p:cNvCxnSpPr/>
          <p:nvPr userDrawn="1"/>
        </p:nvCxnSpPr>
        <p:spPr>
          <a:xfrm>
            <a:off x="346363" y="1819836"/>
            <a:ext cx="3598108" cy="0"/>
          </a:xfrm>
          <a:prstGeom prst="line">
            <a:avLst/>
          </a:prstGeom>
          <a:ln>
            <a:solidFill>
              <a:srgbClr val="006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platzhalter 12">
            <a:extLst>
              <a:ext uri="{FF2B5EF4-FFF2-40B4-BE49-F238E27FC236}">
                <a16:creationId xmlns:a16="http://schemas.microsoft.com/office/drawing/2014/main" id="{0C340C35-5AEE-EAE0-9104-E385F123EE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78423"/>
            <a:ext cx="5110018" cy="3871539"/>
          </a:xfrm>
        </p:spPr>
        <p:txBody>
          <a:bodyPr/>
          <a:lstStyle>
            <a:lvl1pPr marL="228600" indent="-228600">
              <a:lnSpc>
                <a:spcPct val="100000"/>
              </a:lnSpc>
              <a:buFont typeface="DDASans Med" pitchFamily="50" charset="0"/>
              <a:buChar char="_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100000"/>
              </a:lnSpc>
              <a:buFont typeface="DDASans Med" pitchFamily="50" charset="0"/>
              <a:buChar char="_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buFont typeface="DDASans Med" pitchFamily="50" charset="0"/>
              <a:buChar char="_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buFont typeface="DDASans Med" pitchFamily="50" charset="0"/>
              <a:buChar char="_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buFont typeface="DDASans Med" pitchFamily="50" charset="0"/>
              <a:buChar char="_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54EE5FAC-6AEC-00AB-F463-2D2AAFD64129}"/>
              </a:ext>
            </a:extLst>
          </p:cNvPr>
          <p:cNvSpPr/>
          <p:nvPr userDrawn="1"/>
        </p:nvSpPr>
        <p:spPr>
          <a:xfrm>
            <a:off x="2029682" y="6049962"/>
            <a:ext cx="841651" cy="467312"/>
          </a:xfrm>
          <a:prstGeom prst="rect">
            <a:avLst/>
          </a:prstGeom>
          <a:solidFill>
            <a:srgbClr val="FFB04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BDCF3124-B37D-2454-B1E5-C513F327F633}"/>
              </a:ext>
            </a:extLst>
          </p:cNvPr>
          <p:cNvSpPr/>
          <p:nvPr userDrawn="1"/>
        </p:nvSpPr>
        <p:spPr>
          <a:xfrm>
            <a:off x="1188026" y="6049962"/>
            <a:ext cx="841651" cy="467312"/>
          </a:xfrm>
          <a:prstGeom prst="rect">
            <a:avLst/>
          </a:prstGeom>
          <a:solidFill>
            <a:srgbClr val="BF4D0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 descr="Ein Bild, das Text, Vogel enthält.&#10;&#10;Automatisch generierte Beschreibung">
            <a:extLst>
              <a:ext uri="{FF2B5EF4-FFF2-40B4-BE49-F238E27FC236}">
                <a16:creationId xmlns:a16="http://schemas.microsoft.com/office/drawing/2014/main" id="{FDD7A4B8-FB52-AC20-F0BF-FFC25D6A14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22" b="24842"/>
          <a:stretch/>
        </p:blipFill>
        <p:spPr>
          <a:xfrm>
            <a:off x="434367" y="406205"/>
            <a:ext cx="495721" cy="380006"/>
          </a:xfrm>
          <a:prstGeom prst="rect">
            <a:avLst/>
          </a:prstGeom>
        </p:spPr>
      </p:pic>
      <p:sp>
        <p:nvSpPr>
          <p:cNvPr id="18" name="Datumsplatzhalter 1">
            <a:extLst>
              <a:ext uri="{FF2B5EF4-FFF2-40B4-BE49-F238E27FC236}">
                <a16:creationId xmlns:a16="http://schemas.microsoft.com/office/drawing/2014/main" id="{F9F84E29-48A4-88C1-6562-113EEA61ACAD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9435" y="6520873"/>
            <a:ext cx="2743200" cy="33712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A35368AD-D0A1-4A11-9F62-992BB9ACD609}" type="datetime1">
              <a:rPr lang="de-DE" smtClean="0"/>
              <a:t>16.02.2025</a:t>
            </a:fld>
            <a:endParaRPr lang="de-DE" dirty="0"/>
          </a:p>
        </p:txBody>
      </p:sp>
      <p:sp>
        <p:nvSpPr>
          <p:cNvPr id="19" name="Fußzeilenplatzhalter 8">
            <a:extLst>
              <a:ext uri="{FF2B5EF4-FFF2-40B4-BE49-F238E27FC236}">
                <a16:creationId xmlns:a16="http://schemas.microsoft.com/office/drawing/2014/main" id="{CE336B05-4318-9442-E4D9-C79743C9B8E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599" y="6520873"/>
            <a:ext cx="4114800" cy="337128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de-DE" dirty="0"/>
              <a:t>ADEBAR 2 | Ziele, Methoden und Organisation | Ort</a:t>
            </a:r>
          </a:p>
        </p:txBody>
      </p:sp>
      <p:sp>
        <p:nvSpPr>
          <p:cNvPr id="20" name="Foliennummernplatzhalter 9">
            <a:extLst>
              <a:ext uri="{FF2B5EF4-FFF2-40B4-BE49-F238E27FC236}">
                <a16:creationId xmlns:a16="http://schemas.microsoft.com/office/drawing/2014/main" id="{90715BC0-1036-1DF5-D83D-304188F0408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02436" y="6520873"/>
            <a:ext cx="2743200" cy="33712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A8D8FC93-0E29-453F-A4EA-D855C7BD4B6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9811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und Bild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6FE50BED-216B-F236-2327-ECBD1931EF4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46363" y="337127"/>
            <a:ext cx="11499273" cy="61837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12700" dir="3600000" sx="101000" sy="101000" algn="t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D44A456C-FC79-DB23-A27B-B577FD873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94808"/>
            <a:ext cx="10515600" cy="1325563"/>
          </a:xfrm>
        </p:spPr>
        <p:txBody>
          <a:bodyPr>
            <a:normAutofit/>
          </a:bodyPr>
          <a:lstStyle>
            <a:lvl1pPr>
              <a:defRPr sz="5400" b="1">
                <a:solidFill>
                  <a:srgbClr val="006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1CD4048-F25E-C452-EDEC-834BC86A81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78550" y="2178423"/>
            <a:ext cx="5175249" cy="387154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Textplatzhalter 12">
            <a:extLst>
              <a:ext uri="{FF2B5EF4-FFF2-40B4-BE49-F238E27FC236}">
                <a16:creationId xmlns:a16="http://schemas.microsoft.com/office/drawing/2014/main" id="{0C340C35-5AEE-EAE0-9104-E385F123EE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78423"/>
            <a:ext cx="5110018" cy="3871539"/>
          </a:xfrm>
        </p:spPr>
        <p:txBody>
          <a:bodyPr/>
          <a:lstStyle>
            <a:lvl1pPr marL="228600" indent="-228600">
              <a:lnSpc>
                <a:spcPct val="100000"/>
              </a:lnSpc>
              <a:buFont typeface="DDASans Med" pitchFamily="50" charset="0"/>
              <a:buChar char="_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100000"/>
              </a:lnSpc>
              <a:buFont typeface="DDASans Med" pitchFamily="50" charset="0"/>
              <a:buChar char="_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buFont typeface="DDASans Med" pitchFamily="50" charset="0"/>
              <a:buChar char="_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buFont typeface="DDASans Med" pitchFamily="50" charset="0"/>
              <a:buChar char="_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buFont typeface="DDASans Med" pitchFamily="50" charset="0"/>
              <a:buChar char="_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54EE5FAC-6AEC-00AB-F463-2D2AAFD64129}"/>
              </a:ext>
            </a:extLst>
          </p:cNvPr>
          <p:cNvSpPr/>
          <p:nvPr userDrawn="1"/>
        </p:nvSpPr>
        <p:spPr>
          <a:xfrm>
            <a:off x="2029682" y="6049962"/>
            <a:ext cx="841651" cy="467312"/>
          </a:xfrm>
          <a:prstGeom prst="rect">
            <a:avLst/>
          </a:prstGeom>
          <a:solidFill>
            <a:srgbClr val="FFB04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BDCF3124-B37D-2454-B1E5-C513F327F633}"/>
              </a:ext>
            </a:extLst>
          </p:cNvPr>
          <p:cNvSpPr/>
          <p:nvPr userDrawn="1"/>
        </p:nvSpPr>
        <p:spPr>
          <a:xfrm>
            <a:off x="1188026" y="6049962"/>
            <a:ext cx="841651" cy="467312"/>
          </a:xfrm>
          <a:prstGeom prst="rect">
            <a:avLst/>
          </a:prstGeom>
          <a:solidFill>
            <a:srgbClr val="BF4D0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 descr="Ein Bild, das Text, Vogel enthält.&#10;&#10;Automatisch generierte Beschreibung">
            <a:extLst>
              <a:ext uri="{FF2B5EF4-FFF2-40B4-BE49-F238E27FC236}">
                <a16:creationId xmlns:a16="http://schemas.microsoft.com/office/drawing/2014/main" id="{FDD7A4B8-FB52-AC20-F0BF-FFC25D6A14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22" b="24842"/>
          <a:stretch/>
        </p:blipFill>
        <p:spPr>
          <a:xfrm>
            <a:off x="434367" y="406205"/>
            <a:ext cx="495721" cy="380006"/>
          </a:xfrm>
          <a:prstGeom prst="rect">
            <a:avLst/>
          </a:prstGeom>
        </p:spPr>
      </p:pic>
      <p:sp>
        <p:nvSpPr>
          <p:cNvPr id="14" name="Datumsplatzhalter 1">
            <a:extLst>
              <a:ext uri="{FF2B5EF4-FFF2-40B4-BE49-F238E27FC236}">
                <a16:creationId xmlns:a16="http://schemas.microsoft.com/office/drawing/2014/main" id="{4C7CFD30-6624-C1CE-E2A1-82081842DB6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9435" y="6520873"/>
            <a:ext cx="2743200" cy="33712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A1FD2B1D-5C13-42B1-9BA4-D058950449BE}" type="datetime1">
              <a:rPr lang="de-DE" smtClean="0"/>
              <a:t>16.02.2025</a:t>
            </a:fld>
            <a:endParaRPr lang="de-DE" dirty="0"/>
          </a:p>
        </p:txBody>
      </p:sp>
      <p:sp>
        <p:nvSpPr>
          <p:cNvPr id="15" name="Fußzeilenplatzhalter 8">
            <a:extLst>
              <a:ext uri="{FF2B5EF4-FFF2-40B4-BE49-F238E27FC236}">
                <a16:creationId xmlns:a16="http://schemas.microsoft.com/office/drawing/2014/main" id="{A43B09C8-1D13-8DE4-7790-584DCF14302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599" y="6520873"/>
            <a:ext cx="4114800" cy="337128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de-DE" dirty="0"/>
              <a:t>ADEBAR 2 | Ziele, Methoden und Organisation | Ort</a:t>
            </a:r>
          </a:p>
        </p:txBody>
      </p:sp>
      <p:sp>
        <p:nvSpPr>
          <p:cNvPr id="16" name="Foliennummernplatzhalter 9">
            <a:extLst>
              <a:ext uri="{FF2B5EF4-FFF2-40B4-BE49-F238E27FC236}">
                <a16:creationId xmlns:a16="http://schemas.microsoft.com/office/drawing/2014/main" id="{68C64345-F2B1-BE2C-6FBE-48C6A8A5DB0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02436" y="6520873"/>
            <a:ext cx="2743200" cy="33712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A8D8FC93-0E29-453F-A4EA-D855C7BD4B6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9045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6FE50BED-216B-F236-2327-ECBD1931EF4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46363" y="337127"/>
            <a:ext cx="11499273" cy="61837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12700" dir="3600000" sx="101000" sy="101000" algn="t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D44A456C-FC79-DB23-A27B-B577FD873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94808"/>
            <a:ext cx="10515600" cy="1325563"/>
          </a:xfrm>
        </p:spPr>
        <p:txBody>
          <a:bodyPr>
            <a:normAutofit/>
          </a:bodyPr>
          <a:lstStyle>
            <a:lvl1pPr>
              <a:defRPr sz="5400" b="1">
                <a:solidFill>
                  <a:srgbClr val="006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1CD4048-F25E-C452-EDEC-834BC86A81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78550" y="2178423"/>
            <a:ext cx="5175249" cy="387154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cxnSp>
        <p:nvCxnSpPr>
          <p:cNvPr id="2" name="Gerader Verbinder 1">
            <a:extLst>
              <a:ext uri="{FF2B5EF4-FFF2-40B4-BE49-F238E27FC236}">
                <a16:creationId xmlns:a16="http://schemas.microsoft.com/office/drawing/2014/main" id="{055E067C-593D-2401-DC81-4F575C49D7DF}"/>
              </a:ext>
            </a:extLst>
          </p:cNvPr>
          <p:cNvCxnSpPr/>
          <p:nvPr userDrawn="1"/>
        </p:nvCxnSpPr>
        <p:spPr>
          <a:xfrm>
            <a:off x="346363" y="1819836"/>
            <a:ext cx="3598108" cy="0"/>
          </a:xfrm>
          <a:prstGeom prst="line">
            <a:avLst/>
          </a:prstGeom>
          <a:ln>
            <a:solidFill>
              <a:srgbClr val="006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platzhalter 12">
            <a:extLst>
              <a:ext uri="{FF2B5EF4-FFF2-40B4-BE49-F238E27FC236}">
                <a16:creationId xmlns:a16="http://schemas.microsoft.com/office/drawing/2014/main" id="{0C340C35-5AEE-EAE0-9104-E385F123EE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78423"/>
            <a:ext cx="5110018" cy="3871539"/>
          </a:xfrm>
        </p:spPr>
        <p:txBody>
          <a:bodyPr/>
          <a:lstStyle>
            <a:lvl1pPr marL="228600" indent="-228600">
              <a:lnSpc>
                <a:spcPct val="100000"/>
              </a:lnSpc>
              <a:buFont typeface="DDASans Med" pitchFamily="50" charset="0"/>
              <a:buChar char="_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100000"/>
              </a:lnSpc>
              <a:buFont typeface="DDASans Med" pitchFamily="50" charset="0"/>
              <a:buChar char="_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buFont typeface="DDASans Med" pitchFamily="50" charset="0"/>
              <a:buChar char="_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buFont typeface="DDASans Med" pitchFamily="50" charset="0"/>
              <a:buChar char="_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buFont typeface="DDASans Med" pitchFamily="50" charset="0"/>
              <a:buChar char="_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 descr="Ein Bild, das Text, Vogel enthält.&#10;&#10;Automatisch generierte Beschreibung">
            <a:extLst>
              <a:ext uri="{FF2B5EF4-FFF2-40B4-BE49-F238E27FC236}">
                <a16:creationId xmlns:a16="http://schemas.microsoft.com/office/drawing/2014/main" id="{FDD7A4B8-FB52-AC20-F0BF-FFC25D6A14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22" b="24842"/>
          <a:stretch/>
        </p:blipFill>
        <p:spPr>
          <a:xfrm>
            <a:off x="434367" y="406205"/>
            <a:ext cx="495721" cy="380006"/>
          </a:xfrm>
          <a:prstGeom prst="rect">
            <a:avLst/>
          </a:prstGeom>
        </p:spPr>
      </p:pic>
      <p:sp>
        <p:nvSpPr>
          <p:cNvPr id="13" name="Datumsplatzhalter 1">
            <a:extLst>
              <a:ext uri="{FF2B5EF4-FFF2-40B4-BE49-F238E27FC236}">
                <a16:creationId xmlns:a16="http://schemas.microsoft.com/office/drawing/2014/main" id="{0BAC380E-95F7-0CC6-EE57-484305EF350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9435" y="6520873"/>
            <a:ext cx="2743200" cy="33712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DBE99B9A-DE65-4F24-979D-AEFCEB7A605C}" type="datetime1">
              <a:rPr lang="de-DE" smtClean="0"/>
              <a:t>16.02.2025</a:t>
            </a:fld>
            <a:endParaRPr lang="de-DE" dirty="0"/>
          </a:p>
        </p:txBody>
      </p:sp>
      <p:sp>
        <p:nvSpPr>
          <p:cNvPr id="14" name="Fußzeilenplatzhalter 8">
            <a:extLst>
              <a:ext uri="{FF2B5EF4-FFF2-40B4-BE49-F238E27FC236}">
                <a16:creationId xmlns:a16="http://schemas.microsoft.com/office/drawing/2014/main" id="{61CDC3C4-E1D3-5DC8-4281-438166ACE01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599" y="6520873"/>
            <a:ext cx="4114800" cy="337128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de-DE" dirty="0"/>
              <a:t>ADEBAR 2 | Ziele, Methoden und Organisation | Ort</a:t>
            </a:r>
          </a:p>
        </p:txBody>
      </p:sp>
      <p:sp>
        <p:nvSpPr>
          <p:cNvPr id="15" name="Foliennummernplatzhalter 9">
            <a:extLst>
              <a:ext uri="{FF2B5EF4-FFF2-40B4-BE49-F238E27FC236}">
                <a16:creationId xmlns:a16="http://schemas.microsoft.com/office/drawing/2014/main" id="{C6D48C76-1D52-A329-05DE-65F59788331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02436" y="6520873"/>
            <a:ext cx="2743200" cy="33712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A8D8FC93-0E29-453F-A4EA-D855C7BD4B6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2144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6FE50BED-216B-F236-2327-ECBD1931EF4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46363" y="337127"/>
            <a:ext cx="11499273" cy="61837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12700" dir="3600000" sx="101000" sy="101000" algn="t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D44A456C-FC79-DB23-A27B-B577FD873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94808"/>
            <a:ext cx="10515600" cy="1325563"/>
          </a:xfrm>
        </p:spPr>
        <p:txBody>
          <a:bodyPr>
            <a:normAutofit/>
          </a:bodyPr>
          <a:lstStyle>
            <a:lvl1pPr>
              <a:defRPr sz="5400" b="1">
                <a:solidFill>
                  <a:srgbClr val="006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7C46EDB7-4900-B18A-774B-799E124594D4}"/>
              </a:ext>
            </a:extLst>
          </p:cNvPr>
          <p:cNvCxnSpPr/>
          <p:nvPr userDrawn="1"/>
        </p:nvCxnSpPr>
        <p:spPr>
          <a:xfrm>
            <a:off x="346363" y="1819836"/>
            <a:ext cx="3598108" cy="0"/>
          </a:xfrm>
          <a:prstGeom prst="line">
            <a:avLst/>
          </a:prstGeom>
          <a:ln>
            <a:solidFill>
              <a:srgbClr val="006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Grafik 6" descr="Ein Bild, das Text, Vogel enthält.&#10;&#10;Automatisch generierte Beschreibung">
            <a:extLst>
              <a:ext uri="{FF2B5EF4-FFF2-40B4-BE49-F238E27FC236}">
                <a16:creationId xmlns:a16="http://schemas.microsoft.com/office/drawing/2014/main" id="{B45E078E-8F71-BB06-4857-ACFFE9296C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22" b="24842"/>
          <a:stretch/>
        </p:blipFill>
        <p:spPr>
          <a:xfrm>
            <a:off x="434367" y="406205"/>
            <a:ext cx="495721" cy="380006"/>
          </a:xfrm>
          <a:prstGeom prst="rect">
            <a:avLst/>
          </a:prstGeom>
        </p:spPr>
      </p:pic>
      <p:sp>
        <p:nvSpPr>
          <p:cNvPr id="4" name="Bildplatzhalter 2">
            <a:extLst>
              <a:ext uri="{FF2B5EF4-FFF2-40B4-BE49-F238E27FC236}">
                <a16:creationId xmlns:a16="http://schemas.microsoft.com/office/drawing/2014/main" id="{C1830383-575B-A55B-90FD-2CA2D057CD2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8200" y="2178423"/>
            <a:ext cx="10515600" cy="387154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Datumsplatzhalter 1">
            <a:extLst>
              <a:ext uri="{FF2B5EF4-FFF2-40B4-BE49-F238E27FC236}">
                <a16:creationId xmlns:a16="http://schemas.microsoft.com/office/drawing/2014/main" id="{04026D30-C6BA-9A4E-E421-CBD48A34967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9435" y="6520873"/>
            <a:ext cx="2743200" cy="33712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766AD3C6-DEC7-4DB8-BFDB-4A6E7DEA362D}" type="datetime1">
              <a:rPr lang="de-DE" smtClean="0"/>
              <a:t>16.02.2025</a:t>
            </a:fld>
            <a:endParaRPr lang="de-DE" dirty="0"/>
          </a:p>
        </p:txBody>
      </p:sp>
      <p:sp>
        <p:nvSpPr>
          <p:cNvPr id="12" name="Fußzeilenplatzhalter 8">
            <a:extLst>
              <a:ext uri="{FF2B5EF4-FFF2-40B4-BE49-F238E27FC236}">
                <a16:creationId xmlns:a16="http://schemas.microsoft.com/office/drawing/2014/main" id="{F2E310C4-E780-E70D-FA80-E7EDC77AB9B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599" y="6520873"/>
            <a:ext cx="4114800" cy="337128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de-DE" dirty="0"/>
              <a:t>ADEBAR 2 | Ziele, Methoden und Organisation | Ort</a:t>
            </a:r>
          </a:p>
        </p:txBody>
      </p:sp>
      <p:sp>
        <p:nvSpPr>
          <p:cNvPr id="13" name="Foliennummernplatzhalter 9">
            <a:extLst>
              <a:ext uri="{FF2B5EF4-FFF2-40B4-BE49-F238E27FC236}">
                <a16:creationId xmlns:a16="http://schemas.microsoft.com/office/drawing/2014/main" id="{15FD62C9-E8B2-F82F-0817-23EDE62786B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02436" y="6520873"/>
            <a:ext cx="2743200" cy="33712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A8D8FC93-0E29-453F-A4EA-D855C7BD4B6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727619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6FE50BED-216B-F236-2327-ECBD1931EF4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46363" y="337127"/>
            <a:ext cx="11499273" cy="61837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12700" dir="3600000" sx="101000" sy="101000" algn="t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D44A456C-FC79-DB23-A27B-B577FD873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94808"/>
            <a:ext cx="10515600" cy="1325563"/>
          </a:xfrm>
        </p:spPr>
        <p:txBody>
          <a:bodyPr>
            <a:normAutofit/>
          </a:bodyPr>
          <a:lstStyle>
            <a:lvl1pPr>
              <a:defRPr sz="5400" b="1">
                <a:solidFill>
                  <a:srgbClr val="006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7C46EDB7-4900-B18A-774B-799E124594D4}"/>
              </a:ext>
            </a:extLst>
          </p:cNvPr>
          <p:cNvCxnSpPr/>
          <p:nvPr userDrawn="1"/>
        </p:nvCxnSpPr>
        <p:spPr>
          <a:xfrm>
            <a:off x="346363" y="1819836"/>
            <a:ext cx="3598108" cy="0"/>
          </a:xfrm>
          <a:prstGeom prst="line">
            <a:avLst/>
          </a:prstGeom>
          <a:ln>
            <a:solidFill>
              <a:srgbClr val="006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Grafik 6" descr="Ein Bild, das Text, Vogel enthält.&#10;&#10;Automatisch generierte Beschreibung">
            <a:extLst>
              <a:ext uri="{FF2B5EF4-FFF2-40B4-BE49-F238E27FC236}">
                <a16:creationId xmlns:a16="http://schemas.microsoft.com/office/drawing/2014/main" id="{B45E078E-8F71-BB06-4857-ACFFE9296C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22" b="24842"/>
          <a:stretch/>
        </p:blipFill>
        <p:spPr>
          <a:xfrm>
            <a:off x="434367" y="406205"/>
            <a:ext cx="495721" cy="380006"/>
          </a:xfrm>
          <a:prstGeom prst="rect">
            <a:avLst/>
          </a:prstGeom>
        </p:spPr>
      </p:pic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CE4B0B0-83A6-C498-0298-DAB95BB3BF4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78550" y="2178423"/>
            <a:ext cx="5175249" cy="387154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Bildplatzhalter 2">
            <a:extLst>
              <a:ext uri="{FF2B5EF4-FFF2-40B4-BE49-F238E27FC236}">
                <a16:creationId xmlns:a16="http://schemas.microsoft.com/office/drawing/2014/main" id="{9C69D7DF-833B-1C98-A8A2-594A2BF5A60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199" y="2178423"/>
            <a:ext cx="5175249" cy="387154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2" name="Datumsplatzhalter 1">
            <a:extLst>
              <a:ext uri="{FF2B5EF4-FFF2-40B4-BE49-F238E27FC236}">
                <a16:creationId xmlns:a16="http://schemas.microsoft.com/office/drawing/2014/main" id="{29D716A5-C301-9EAB-E1C7-33A924EBDDA3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9435" y="6520873"/>
            <a:ext cx="2743200" cy="33712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5B3692C0-3EC1-4BD3-81FF-1BD41FB786A3}" type="datetime1">
              <a:rPr lang="de-DE" smtClean="0"/>
              <a:t>16.02.2025</a:t>
            </a:fld>
            <a:endParaRPr lang="de-DE" dirty="0"/>
          </a:p>
        </p:txBody>
      </p:sp>
      <p:sp>
        <p:nvSpPr>
          <p:cNvPr id="13" name="Fußzeilenplatzhalter 8">
            <a:extLst>
              <a:ext uri="{FF2B5EF4-FFF2-40B4-BE49-F238E27FC236}">
                <a16:creationId xmlns:a16="http://schemas.microsoft.com/office/drawing/2014/main" id="{BBDAA6BD-A77B-0463-E5C7-8CDE2025DB1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599" y="6520873"/>
            <a:ext cx="4114800" cy="337128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de-DE" dirty="0"/>
              <a:t>ADEBAR 2 | Ziele, Methoden und Organisation | Ort</a:t>
            </a:r>
          </a:p>
        </p:txBody>
      </p:sp>
      <p:sp>
        <p:nvSpPr>
          <p:cNvPr id="14" name="Foliennummernplatzhalter 9">
            <a:extLst>
              <a:ext uri="{FF2B5EF4-FFF2-40B4-BE49-F238E27FC236}">
                <a16:creationId xmlns:a16="http://schemas.microsoft.com/office/drawing/2014/main" id="{8E9A175B-7DD1-518F-F092-2BFFCEB0B4C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9102436" y="6520873"/>
            <a:ext cx="2743200" cy="33712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A8D8FC93-0E29-453F-A4EA-D855C7BD4B6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260752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groß he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6FE50BED-216B-F236-2327-ECBD1931EF41}"/>
              </a:ext>
            </a:extLst>
          </p:cNvPr>
          <p:cNvSpPr>
            <a:spLocks/>
          </p:cNvSpPr>
          <p:nvPr userDrawn="1"/>
        </p:nvSpPr>
        <p:spPr>
          <a:xfrm>
            <a:off x="346363" y="337127"/>
            <a:ext cx="11499273" cy="61837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12700" dir="3600000" sx="101000" sy="101000" algn="t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38E3E523-B1D8-2404-0742-7EC8ADC5A4B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6363" y="336550"/>
            <a:ext cx="11499850" cy="6184900"/>
          </a:xfrm>
          <a:ln>
            <a:noFill/>
          </a:ln>
        </p:spPr>
        <p:txBody>
          <a:bodyPr/>
          <a:lstStyle/>
          <a:p>
            <a:endParaRPr lang="de-DE" dirty="0"/>
          </a:p>
        </p:txBody>
      </p:sp>
      <p:sp>
        <p:nvSpPr>
          <p:cNvPr id="3" name="Titel 10">
            <a:extLst>
              <a:ext uri="{FF2B5EF4-FFF2-40B4-BE49-F238E27FC236}">
                <a16:creationId xmlns:a16="http://schemas.microsoft.com/office/drawing/2014/main" id="{CC552CE8-418D-7326-F150-4CA08D459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94808"/>
            <a:ext cx="10515600" cy="1325563"/>
          </a:xfrm>
        </p:spPr>
        <p:txBody>
          <a:bodyPr>
            <a:normAutofit/>
          </a:bodyPr>
          <a:lstStyle>
            <a:lvl1pPr>
              <a:defRPr sz="5400" b="1">
                <a:solidFill>
                  <a:srgbClr val="006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7" name="Textplatzhalter 12">
            <a:extLst>
              <a:ext uri="{FF2B5EF4-FFF2-40B4-BE49-F238E27FC236}">
                <a16:creationId xmlns:a16="http://schemas.microsoft.com/office/drawing/2014/main" id="{A8C9FA31-A9C0-E337-659D-3E25B4ED9E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2977" y="1787292"/>
            <a:ext cx="5110018" cy="516641"/>
          </a:xfrm>
        </p:spPr>
        <p:txBody>
          <a:bodyPr>
            <a:normAutofit/>
          </a:bodyPr>
          <a:lstStyle>
            <a:lvl1pPr marL="0" indent="0">
              <a:buFont typeface="DDASans Med" pitchFamily="50" charset="0"/>
              <a:buNone/>
              <a:defRPr sz="2000" i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DDASans Med" pitchFamily="50" charset="0"/>
              <a:buNone/>
              <a:defRPr>
                <a:latin typeface="DDASans Med" pitchFamily="50" charset="0"/>
              </a:defRPr>
            </a:lvl2pPr>
            <a:lvl3pPr marL="914400" indent="0">
              <a:buFont typeface="DDASans Med" pitchFamily="50" charset="0"/>
              <a:buNone/>
              <a:defRPr>
                <a:latin typeface="DDASans Med" pitchFamily="50" charset="0"/>
              </a:defRPr>
            </a:lvl3pPr>
            <a:lvl4pPr marL="1371600" indent="0">
              <a:buFont typeface="DDASans Med" pitchFamily="50" charset="0"/>
              <a:buNone/>
              <a:defRPr>
                <a:latin typeface="DDASans Med" pitchFamily="50" charset="0"/>
              </a:defRPr>
            </a:lvl4pPr>
            <a:lvl5pPr marL="1828800" indent="0">
              <a:buFont typeface="DDASans Med" pitchFamily="50" charset="0"/>
              <a:buNone/>
              <a:defRPr>
                <a:latin typeface="DDASans Med" pitchFamily="50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0" name="Datumsplatzhalter 1">
            <a:extLst>
              <a:ext uri="{FF2B5EF4-FFF2-40B4-BE49-F238E27FC236}">
                <a16:creationId xmlns:a16="http://schemas.microsoft.com/office/drawing/2014/main" id="{40AA9D56-6BE3-EDC9-D901-CF2A750D78E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9435" y="6520873"/>
            <a:ext cx="2743200" cy="33712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E563200A-FFB7-4EB2-917D-85F985BF7640}" type="datetime1">
              <a:rPr lang="de-DE" smtClean="0"/>
              <a:t>16.02.2025</a:t>
            </a:fld>
            <a:endParaRPr lang="de-DE" dirty="0"/>
          </a:p>
        </p:txBody>
      </p:sp>
      <p:sp>
        <p:nvSpPr>
          <p:cNvPr id="12" name="Fußzeilenplatzhalter 8">
            <a:extLst>
              <a:ext uri="{FF2B5EF4-FFF2-40B4-BE49-F238E27FC236}">
                <a16:creationId xmlns:a16="http://schemas.microsoft.com/office/drawing/2014/main" id="{8F1356F9-C0C3-78D8-5449-B60B7F75378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599" y="6520873"/>
            <a:ext cx="4114800" cy="337128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de-DE" dirty="0"/>
              <a:t>ADEBAR 2 | Ziele, Methoden und Organisation | Ort</a:t>
            </a:r>
          </a:p>
        </p:txBody>
      </p:sp>
      <p:sp>
        <p:nvSpPr>
          <p:cNvPr id="13" name="Foliennummernplatzhalter 9">
            <a:extLst>
              <a:ext uri="{FF2B5EF4-FFF2-40B4-BE49-F238E27FC236}">
                <a16:creationId xmlns:a16="http://schemas.microsoft.com/office/drawing/2014/main" id="{2AFA114B-2487-A9A7-CB93-E942CDDDBF3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02436" y="6520873"/>
            <a:ext cx="2743200" cy="33712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A8D8FC93-0E29-453F-A4EA-D855C7BD4B6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95649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groß dunk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6FE50BED-216B-F236-2327-ECBD1931EF41}"/>
              </a:ext>
            </a:extLst>
          </p:cNvPr>
          <p:cNvSpPr>
            <a:spLocks/>
          </p:cNvSpPr>
          <p:nvPr userDrawn="1"/>
        </p:nvSpPr>
        <p:spPr>
          <a:xfrm>
            <a:off x="346363" y="337127"/>
            <a:ext cx="11499273" cy="61837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12700" dir="3600000" sx="101000" sy="101000" algn="t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A18E5E6-EDEF-34C5-D72C-C73C8E7D75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6363" y="336550"/>
            <a:ext cx="11499850" cy="6184900"/>
          </a:xfrm>
          <a:ln>
            <a:noFill/>
          </a:ln>
        </p:spPr>
        <p:txBody>
          <a:bodyPr/>
          <a:lstStyle/>
          <a:p>
            <a:endParaRPr lang="de-DE" dirty="0"/>
          </a:p>
        </p:txBody>
      </p:sp>
      <p:sp>
        <p:nvSpPr>
          <p:cNvPr id="3" name="Titel 10">
            <a:extLst>
              <a:ext uri="{FF2B5EF4-FFF2-40B4-BE49-F238E27FC236}">
                <a16:creationId xmlns:a16="http://schemas.microsoft.com/office/drawing/2014/main" id="{322C7A97-04FE-0B53-E3EA-3F0ED2BEB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94808"/>
            <a:ext cx="10515600" cy="1325563"/>
          </a:xfrm>
        </p:spPr>
        <p:txBody>
          <a:bodyPr>
            <a:normAutofit/>
          </a:bodyPr>
          <a:lstStyle>
            <a:lvl1pPr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7" name="Textplatzhalter 12">
            <a:extLst>
              <a:ext uri="{FF2B5EF4-FFF2-40B4-BE49-F238E27FC236}">
                <a16:creationId xmlns:a16="http://schemas.microsoft.com/office/drawing/2014/main" id="{BCD24EC9-7F82-AE58-8653-EC448BF1B1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2977" y="1787292"/>
            <a:ext cx="5110018" cy="516641"/>
          </a:xfrm>
        </p:spPr>
        <p:txBody>
          <a:bodyPr>
            <a:normAutofit/>
          </a:bodyPr>
          <a:lstStyle>
            <a:lvl1pPr marL="0" indent="0">
              <a:buFont typeface="DDASans Med" pitchFamily="50" charset="0"/>
              <a:buNone/>
              <a:defRPr sz="20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DDASans Med" pitchFamily="50" charset="0"/>
              <a:buNone/>
              <a:defRPr>
                <a:latin typeface="DDASans Med" pitchFamily="50" charset="0"/>
              </a:defRPr>
            </a:lvl2pPr>
            <a:lvl3pPr marL="914400" indent="0">
              <a:buFont typeface="DDASans Med" pitchFamily="50" charset="0"/>
              <a:buNone/>
              <a:defRPr>
                <a:latin typeface="DDASans Med" pitchFamily="50" charset="0"/>
              </a:defRPr>
            </a:lvl3pPr>
            <a:lvl4pPr marL="1371600" indent="0">
              <a:buFont typeface="DDASans Med" pitchFamily="50" charset="0"/>
              <a:buNone/>
              <a:defRPr>
                <a:latin typeface="DDASans Med" pitchFamily="50" charset="0"/>
              </a:defRPr>
            </a:lvl4pPr>
            <a:lvl5pPr marL="1828800" indent="0">
              <a:buFont typeface="DDASans Med" pitchFamily="50" charset="0"/>
              <a:buNone/>
              <a:defRPr>
                <a:latin typeface="DDASans Med" pitchFamily="50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0" name="Datumsplatzhalter 1">
            <a:extLst>
              <a:ext uri="{FF2B5EF4-FFF2-40B4-BE49-F238E27FC236}">
                <a16:creationId xmlns:a16="http://schemas.microsoft.com/office/drawing/2014/main" id="{404F896A-C567-E07E-0539-31780755AC8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9435" y="6520873"/>
            <a:ext cx="2743200" cy="33712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7F80AC9-9DC4-46CC-BC69-DF537D87765F}" type="datetime1">
              <a:rPr lang="de-DE" smtClean="0"/>
              <a:t>16.02.2025</a:t>
            </a:fld>
            <a:endParaRPr lang="de-DE" dirty="0"/>
          </a:p>
        </p:txBody>
      </p:sp>
      <p:sp>
        <p:nvSpPr>
          <p:cNvPr id="12" name="Fußzeilenplatzhalter 8">
            <a:extLst>
              <a:ext uri="{FF2B5EF4-FFF2-40B4-BE49-F238E27FC236}">
                <a16:creationId xmlns:a16="http://schemas.microsoft.com/office/drawing/2014/main" id="{E8E4BD4C-A375-2EB1-DC87-E5532469649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599" y="6520873"/>
            <a:ext cx="4114800" cy="337128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de-DE" dirty="0"/>
              <a:t>ADEBAR 2 | Ziele, Methoden und Organisation | Ort</a:t>
            </a:r>
          </a:p>
        </p:txBody>
      </p:sp>
      <p:sp>
        <p:nvSpPr>
          <p:cNvPr id="13" name="Foliennummernplatzhalter 9">
            <a:extLst>
              <a:ext uri="{FF2B5EF4-FFF2-40B4-BE49-F238E27FC236}">
                <a16:creationId xmlns:a16="http://schemas.microsoft.com/office/drawing/2014/main" id="{662E3750-4DB1-903A-F026-F2365814DD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02436" y="6520873"/>
            <a:ext cx="2743200" cy="33712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A8D8FC93-0E29-453F-A4EA-D855C7BD4B6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91125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6FE50BED-216B-F236-2327-ECBD1931EF4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46363" y="337127"/>
            <a:ext cx="11499273" cy="61837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12700" dir="3600000" sx="101000" sy="101000" algn="t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D44A456C-FC79-DB23-A27B-B577FD873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335072"/>
            <a:ext cx="10515600" cy="1325563"/>
          </a:xfrm>
          <a:ln>
            <a:noFill/>
          </a:ln>
        </p:spPr>
        <p:txBody>
          <a:bodyPr>
            <a:normAutofit/>
          </a:bodyPr>
          <a:lstStyle>
            <a:lvl1pPr algn="ctr">
              <a:defRPr sz="6000" b="1">
                <a:solidFill>
                  <a:srgbClr val="006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7" name="Textplatzhalter 12">
            <a:extLst>
              <a:ext uri="{FF2B5EF4-FFF2-40B4-BE49-F238E27FC236}">
                <a16:creationId xmlns:a16="http://schemas.microsoft.com/office/drawing/2014/main" id="{8380CABD-98AD-C5ED-1004-49DE22AFCF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40990" y="3483343"/>
            <a:ext cx="5110018" cy="516641"/>
          </a:xfrm>
        </p:spPr>
        <p:txBody>
          <a:bodyPr>
            <a:normAutofit/>
          </a:bodyPr>
          <a:lstStyle>
            <a:lvl1pPr marL="0" indent="0" algn="ctr">
              <a:buFont typeface="DDASans Med" pitchFamily="50" charset="0"/>
              <a:buNone/>
              <a:defRPr sz="2000" i="1">
                <a:solidFill>
                  <a:srgbClr val="006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DDASans Med" pitchFamily="50" charset="0"/>
              <a:buNone/>
              <a:defRPr>
                <a:latin typeface="DDASans Med" pitchFamily="50" charset="0"/>
              </a:defRPr>
            </a:lvl2pPr>
            <a:lvl3pPr marL="914400" indent="0">
              <a:buFont typeface="DDASans Med" pitchFamily="50" charset="0"/>
              <a:buNone/>
              <a:defRPr>
                <a:latin typeface="DDASans Med" pitchFamily="50" charset="0"/>
              </a:defRPr>
            </a:lvl3pPr>
            <a:lvl4pPr marL="1371600" indent="0">
              <a:buFont typeface="DDASans Med" pitchFamily="50" charset="0"/>
              <a:buNone/>
              <a:defRPr>
                <a:latin typeface="DDASans Med" pitchFamily="50" charset="0"/>
              </a:defRPr>
            </a:lvl4pPr>
            <a:lvl5pPr marL="1828800" indent="0">
              <a:buFont typeface="DDASans Med" pitchFamily="50" charset="0"/>
              <a:buNone/>
              <a:defRPr>
                <a:latin typeface="DDASans Med" pitchFamily="50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D8C9E79C-4D4A-078D-C5A4-AF0116D61E6B}"/>
              </a:ext>
            </a:extLst>
          </p:cNvPr>
          <p:cNvSpPr/>
          <p:nvPr userDrawn="1"/>
        </p:nvSpPr>
        <p:spPr>
          <a:xfrm>
            <a:off x="2021136" y="5680383"/>
            <a:ext cx="841651" cy="841654"/>
          </a:xfrm>
          <a:prstGeom prst="rect">
            <a:avLst/>
          </a:prstGeom>
          <a:solidFill>
            <a:srgbClr val="B6CE5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E9B97F9C-DDFA-5D4D-55C9-62B384C34205}"/>
              </a:ext>
            </a:extLst>
          </p:cNvPr>
          <p:cNvSpPr/>
          <p:nvPr userDrawn="1"/>
        </p:nvSpPr>
        <p:spPr>
          <a:xfrm>
            <a:off x="11020763" y="4843051"/>
            <a:ext cx="841650" cy="846000"/>
          </a:xfrm>
          <a:prstGeom prst="rect">
            <a:avLst/>
          </a:prstGeom>
          <a:solidFill>
            <a:srgbClr val="BF4D0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CB238F94-297A-DEA1-1AD2-97740FA77E6E}"/>
              </a:ext>
            </a:extLst>
          </p:cNvPr>
          <p:cNvSpPr/>
          <p:nvPr userDrawn="1"/>
        </p:nvSpPr>
        <p:spPr>
          <a:xfrm>
            <a:off x="10202400" y="5680578"/>
            <a:ext cx="841651" cy="846000"/>
          </a:xfrm>
          <a:prstGeom prst="rect">
            <a:avLst/>
          </a:prstGeom>
          <a:solidFill>
            <a:srgbClr val="3A91C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6C23A5AB-9C31-271B-5336-05D618E57958}"/>
              </a:ext>
            </a:extLst>
          </p:cNvPr>
          <p:cNvSpPr/>
          <p:nvPr userDrawn="1"/>
        </p:nvSpPr>
        <p:spPr>
          <a:xfrm>
            <a:off x="9360638" y="5680578"/>
            <a:ext cx="841651" cy="846000"/>
          </a:xfrm>
          <a:prstGeom prst="rect">
            <a:avLst/>
          </a:prstGeom>
          <a:solidFill>
            <a:srgbClr val="FFD073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032797FC-9817-1C14-D997-0462ACFBB163}"/>
              </a:ext>
            </a:extLst>
          </p:cNvPr>
          <p:cNvCxnSpPr/>
          <p:nvPr userDrawn="1"/>
        </p:nvCxnSpPr>
        <p:spPr>
          <a:xfrm>
            <a:off x="346363" y="1819836"/>
            <a:ext cx="3598108" cy="0"/>
          </a:xfrm>
          <a:prstGeom prst="line">
            <a:avLst/>
          </a:prstGeom>
          <a:ln>
            <a:solidFill>
              <a:srgbClr val="006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hteck 30">
            <a:extLst>
              <a:ext uri="{FF2B5EF4-FFF2-40B4-BE49-F238E27FC236}">
                <a16:creationId xmlns:a16="http://schemas.microsoft.com/office/drawing/2014/main" id="{2E1128E6-D3DB-B70E-AA17-CC3A56F2EBA7}"/>
              </a:ext>
            </a:extLst>
          </p:cNvPr>
          <p:cNvSpPr/>
          <p:nvPr userDrawn="1"/>
        </p:nvSpPr>
        <p:spPr>
          <a:xfrm>
            <a:off x="10202289" y="4842877"/>
            <a:ext cx="841654" cy="846000"/>
          </a:xfrm>
          <a:prstGeom prst="rect">
            <a:avLst/>
          </a:prstGeom>
          <a:solidFill>
            <a:srgbClr val="79AE36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C13F95FA-5282-2D40-7C07-696DFBDF80A5}"/>
              </a:ext>
            </a:extLst>
          </p:cNvPr>
          <p:cNvSpPr/>
          <p:nvPr userDrawn="1"/>
        </p:nvSpPr>
        <p:spPr>
          <a:xfrm>
            <a:off x="1179480" y="5680383"/>
            <a:ext cx="841651" cy="841654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9E144041-8F37-9D09-0A4F-EBD4560037D8}"/>
              </a:ext>
            </a:extLst>
          </p:cNvPr>
          <p:cNvSpPr/>
          <p:nvPr userDrawn="1"/>
        </p:nvSpPr>
        <p:spPr>
          <a:xfrm>
            <a:off x="337824" y="4835133"/>
            <a:ext cx="841658" cy="845253"/>
          </a:xfrm>
          <a:prstGeom prst="rect">
            <a:avLst/>
          </a:prstGeom>
          <a:solidFill>
            <a:srgbClr val="3A91C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 descr="Ein Bild, das Text, Vogel enthält.&#10;&#10;Automatisch generierte Beschreibung">
            <a:extLst>
              <a:ext uri="{FF2B5EF4-FFF2-40B4-BE49-F238E27FC236}">
                <a16:creationId xmlns:a16="http://schemas.microsoft.com/office/drawing/2014/main" id="{68AD2152-5434-ACA6-A600-D6A167FF59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22" b="24842"/>
          <a:stretch/>
        </p:blipFill>
        <p:spPr>
          <a:xfrm>
            <a:off x="434367" y="406205"/>
            <a:ext cx="495721" cy="38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632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6FE50BED-216B-F236-2327-ECBD1931EF4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46363" y="337127"/>
            <a:ext cx="11499273" cy="61837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12700" dir="3600000" sx="101000" sy="101000" algn="t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D44A456C-FC79-DB23-A27B-B577FD873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335072"/>
            <a:ext cx="10515600" cy="1325563"/>
          </a:xfrm>
          <a:ln>
            <a:noFill/>
          </a:ln>
        </p:spPr>
        <p:txBody>
          <a:bodyPr>
            <a:normAutofit/>
          </a:bodyPr>
          <a:lstStyle>
            <a:lvl1pPr algn="ctr">
              <a:defRPr sz="6000" b="1">
                <a:solidFill>
                  <a:srgbClr val="006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7" name="Textplatzhalter 12">
            <a:extLst>
              <a:ext uri="{FF2B5EF4-FFF2-40B4-BE49-F238E27FC236}">
                <a16:creationId xmlns:a16="http://schemas.microsoft.com/office/drawing/2014/main" id="{8380CABD-98AD-C5ED-1004-49DE22AFCF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40990" y="3483343"/>
            <a:ext cx="5110018" cy="516641"/>
          </a:xfrm>
        </p:spPr>
        <p:txBody>
          <a:bodyPr>
            <a:normAutofit/>
          </a:bodyPr>
          <a:lstStyle>
            <a:lvl1pPr marL="0" indent="0" algn="ctr">
              <a:buFont typeface="DDASans Med" pitchFamily="50" charset="0"/>
              <a:buNone/>
              <a:defRPr sz="2000" i="1">
                <a:solidFill>
                  <a:srgbClr val="006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DDASans Med" pitchFamily="50" charset="0"/>
              <a:buNone/>
              <a:defRPr>
                <a:latin typeface="DDASans Med" pitchFamily="50" charset="0"/>
              </a:defRPr>
            </a:lvl2pPr>
            <a:lvl3pPr marL="914400" indent="0">
              <a:buFont typeface="DDASans Med" pitchFamily="50" charset="0"/>
              <a:buNone/>
              <a:defRPr>
                <a:latin typeface="DDASans Med" pitchFamily="50" charset="0"/>
              </a:defRPr>
            </a:lvl3pPr>
            <a:lvl4pPr marL="1371600" indent="0">
              <a:buFont typeface="DDASans Med" pitchFamily="50" charset="0"/>
              <a:buNone/>
              <a:defRPr>
                <a:latin typeface="DDASans Med" pitchFamily="50" charset="0"/>
              </a:defRPr>
            </a:lvl4pPr>
            <a:lvl5pPr marL="1828800" indent="0">
              <a:buFont typeface="DDASans Med" pitchFamily="50" charset="0"/>
              <a:buNone/>
              <a:defRPr>
                <a:latin typeface="DDASans Med" pitchFamily="50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032797FC-9817-1C14-D997-0462ACFBB163}"/>
              </a:ext>
            </a:extLst>
          </p:cNvPr>
          <p:cNvCxnSpPr/>
          <p:nvPr userDrawn="1"/>
        </p:nvCxnSpPr>
        <p:spPr>
          <a:xfrm>
            <a:off x="346363" y="1819836"/>
            <a:ext cx="3598108" cy="0"/>
          </a:xfrm>
          <a:prstGeom prst="line">
            <a:avLst/>
          </a:prstGeom>
          <a:ln>
            <a:solidFill>
              <a:srgbClr val="006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Grafik 1" descr="Ein Bild, das Text, Vogel enthält.&#10;&#10;Automatisch generierte Beschreibung">
            <a:extLst>
              <a:ext uri="{FF2B5EF4-FFF2-40B4-BE49-F238E27FC236}">
                <a16:creationId xmlns:a16="http://schemas.microsoft.com/office/drawing/2014/main" id="{68AD2152-5434-ACA6-A600-D6A167FF59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22" b="24842"/>
          <a:stretch/>
        </p:blipFill>
        <p:spPr>
          <a:xfrm>
            <a:off x="434367" y="406205"/>
            <a:ext cx="495721" cy="380006"/>
          </a:xfrm>
          <a:prstGeom prst="rect">
            <a:avLst/>
          </a:prstGeom>
        </p:spPr>
      </p:pic>
      <p:sp>
        <p:nvSpPr>
          <p:cNvPr id="7" name="Datumsplatzhalter 1">
            <a:extLst>
              <a:ext uri="{FF2B5EF4-FFF2-40B4-BE49-F238E27FC236}">
                <a16:creationId xmlns:a16="http://schemas.microsoft.com/office/drawing/2014/main" id="{0B18549C-096F-9979-A684-3CC001625D9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9435" y="6520873"/>
            <a:ext cx="2743200" cy="33712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9BAC252-E3ED-4312-A3DB-DA8F0B2BB537}" type="datetime1">
              <a:rPr lang="de-DE" smtClean="0"/>
              <a:t>16.02.2025</a:t>
            </a:fld>
            <a:endParaRPr lang="de-DE" dirty="0"/>
          </a:p>
        </p:txBody>
      </p:sp>
      <p:sp>
        <p:nvSpPr>
          <p:cNvPr id="8" name="Fußzeilenplatzhalter 8">
            <a:extLst>
              <a:ext uri="{FF2B5EF4-FFF2-40B4-BE49-F238E27FC236}">
                <a16:creationId xmlns:a16="http://schemas.microsoft.com/office/drawing/2014/main" id="{1169FABB-EAA9-2011-BDD1-FD50148D9D5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599" y="6520873"/>
            <a:ext cx="4114800" cy="337128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de-DE" dirty="0"/>
              <a:t>ADEBAR 2 | Ziele, Methoden und Organisation | Ort</a:t>
            </a:r>
          </a:p>
        </p:txBody>
      </p:sp>
      <p:sp>
        <p:nvSpPr>
          <p:cNvPr id="9" name="Foliennummernplatzhalter 9">
            <a:extLst>
              <a:ext uri="{FF2B5EF4-FFF2-40B4-BE49-F238E27FC236}">
                <a16:creationId xmlns:a16="http://schemas.microsoft.com/office/drawing/2014/main" id="{E13FD227-4BF5-3122-1B9A-6ED17092EAB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02436" y="6520873"/>
            <a:ext cx="2743200" cy="33712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A8D8FC93-0E29-453F-A4EA-D855C7BD4B6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48304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r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6FE50BED-216B-F236-2327-ECBD1931EF4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46363" y="337127"/>
            <a:ext cx="11499273" cy="61837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12700" dir="3600000" sx="101000" sy="101000" algn="t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09328C3A-D419-F999-3FA9-5A812CF44B02}"/>
              </a:ext>
            </a:extLst>
          </p:cNvPr>
          <p:cNvSpPr/>
          <p:nvPr userDrawn="1"/>
        </p:nvSpPr>
        <p:spPr>
          <a:xfrm>
            <a:off x="346361" y="2126510"/>
            <a:ext cx="11499273" cy="1889678"/>
          </a:xfrm>
          <a:prstGeom prst="rect">
            <a:avLst/>
          </a:prstGeom>
          <a:solidFill>
            <a:srgbClr val="006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D44A456C-FC79-DB23-A27B-B577FD873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7" y="2126510"/>
            <a:ext cx="10515600" cy="1889675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defRPr sz="4000" b="1" i="1">
                <a:solidFill>
                  <a:srgbClr val="FFFFD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7" name="Textplatzhalter 12">
            <a:extLst>
              <a:ext uri="{FF2B5EF4-FFF2-40B4-BE49-F238E27FC236}">
                <a16:creationId xmlns:a16="http://schemas.microsoft.com/office/drawing/2014/main" id="{8380CABD-98AD-C5ED-1004-49DE22AFCF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19931" y="4016188"/>
            <a:ext cx="3926610" cy="516641"/>
          </a:xfrm>
        </p:spPr>
        <p:txBody>
          <a:bodyPr>
            <a:normAutofit/>
          </a:bodyPr>
          <a:lstStyle>
            <a:lvl1pPr marL="0" indent="0" algn="l">
              <a:buFont typeface="DDASans Med" pitchFamily="50" charset="0"/>
              <a:buNone/>
              <a:defRPr sz="20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DDASans Med" pitchFamily="50" charset="0"/>
              <a:buNone/>
              <a:defRPr>
                <a:latin typeface="DDASans Med" pitchFamily="50" charset="0"/>
              </a:defRPr>
            </a:lvl2pPr>
            <a:lvl3pPr marL="914400" indent="0">
              <a:buFont typeface="DDASans Med" pitchFamily="50" charset="0"/>
              <a:buNone/>
              <a:defRPr>
                <a:latin typeface="DDASans Med" pitchFamily="50" charset="0"/>
              </a:defRPr>
            </a:lvl3pPr>
            <a:lvl4pPr marL="1371600" indent="0">
              <a:buFont typeface="DDASans Med" pitchFamily="50" charset="0"/>
              <a:buNone/>
              <a:defRPr>
                <a:latin typeface="DDASans Med" pitchFamily="50" charset="0"/>
              </a:defRPr>
            </a:lvl4pPr>
            <a:lvl5pPr marL="1828800" indent="0">
              <a:buFont typeface="DDASans Med" pitchFamily="50" charset="0"/>
              <a:buNone/>
              <a:defRPr>
                <a:latin typeface="DDASans Med" pitchFamily="50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1B919A1A-DF57-1262-7B1F-6EC12A351134}"/>
              </a:ext>
            </a:extLst>
          </p:cNvPr>
          <p:cNvCxnSpPr/>
          <p:nvPr userDrawn="1"/>
        </p:nvCxnSpPr>
        <p:spPr>
          <a:xfrm>
            <a:off x="346363" y="1819836"/>
            <a:ext cx="3598108" cy="0"/>
          </a:xfrm>
          <a:prstGeom prst="line">
            <a:avLst/>
          </a:prstGeom>
          <a:ln>
            <a:solidFill>
              <a:srgbClr val="006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Grafik 7" descr="Ein Bild, das Text, Vogel enthält.&#10;&#10;Automatisch generierte Beschreibung">
            <a:extLst>
              <a:ext uri="{FF2B5EF4-FFF2-40B4-BE49-F238E27FC236}">
                <a16:creationId xmlns:a16="http://schemas.microsoft.com/office/drawing/2014/main" id="{33A0137E-4F92-69D6-5DFB-080BB83355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22" b="24842"/>
          <a:stretch/>
        </p:blipFill>
        <p:spPr>
          <a:xfrm>
            <a:off x="434367" y="406205"/>
            <a:ext cx="495721" cy="380006"/>
          </a:xfrm>
          <a:prstGeom prst="rect">
            <a:avLst/>
          </a:prstGeom>
        </p:spPr>
      </p:pic>
      <p:sp>
        <p:nvSpPr>
          <p:cNvPr id="10" name="Datumsplatzhalter 1">
            <a:extLst>
              <a:ext uri="{FF2B5EF4-FFF2-40B4-BE49-F238E27FC236}">
                <a16:creationId xmlns:a16="http://schemas.microsoft.com/office/drawing/2014/main" id="{9C56C39C-0C61-3318-8B3A-FA423C1A4F32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9435" y="6520873"/>
            <a:ext cx="2743200" cy="33712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0553413-5073-459A-BC5D-BAC931234995}" type="datetime1">
              <a:rPr lang="de-DE" smtClean="0"/>
              <a:t>16.02.2025</a:t>
            </a:fld>
            <a:endParaRPr lang="de-DE" dirty="0"/>
          </a:p>
        </p:txBody>
      </p:sp>
      <p:sp>
        <p:nvSpPr>
          <p:cNvPr id="12" name="Fußzeilenplatzhalter 8">
            <a:extLst>
              <a:ext uri="{FF2B5EF4-FFF2-40B4-BE49-F238E27FC236}">
                <a16:creationId xmlns:a16="http://schemas.microsoft.com/office/drawing/2014/main" id="{4DBC169B-A2C8-5F32-2F94-B129833DCD3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599" y="6520873"/>
            <a:ext cx="4114800" cy="337128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de-DE" dirty="0"/>
              <a:t>ADEBAR 2 | Ziele, Methoden und Organisation | Ort</a:t>
            </a:r>
          </a:p>
        </p:txBody>
      </p:sp>
      <p:sp>
        <p:nvSpPr>
          <p:cNvPr id="13" name="Foliennummernplatzhalter 9">
            <a:extLst>
              <a:ext uri="{FF2B5EF4-FFF2-40B4-BE49-F238E27FC236}">
                <a16:creationId xmlns:a16="http://schemas.microsoft.com/office/drawing/2014/main" id="{96D61744-7F59-1C6A-2791-254651A1EA4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02436" y="6520873"/>
            <a:ext cx="2743200" cy="33712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A8D8FC93-0E29-453F-A4EA-D855C7BD4B6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32859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6FE50BED-216B-F236-2327-ECBD1931EF4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46363" y="337127"/>
            <a:ext cx="11499273" cy="61837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12700" dir="3600000" sx="101000" sy="101000" algn="t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D44A456C-FC79-DB23-A27B-B577FD873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94808"/>
            <a:ext cx="10515600" cy="1325563"/>
          </a:xfrm>
        </p:spPr>
        <p:txBody>
          <a:bodyPr>
            <a:normAutofit/>
          </a:bodyPr>
          <a:lstStyle>
            <a:lvl1pPr>
              <a:defRPr sz="5400" b="1">
                <a:solidFill>
                  <a:srgbClr val="006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cxnSp>
        <p:nvCxnSpPr>
          <p:cNvPr id="2" name="Gerader Verbinder 1">
            <a:extLst>
              <a:ext uri="{FF2B5EF4-FFF2-40B4-BE49-F238E27FC236}">
                <a16:creationId xmlns:a16="http://schemas.microsoft.com/office/drawing/2014/main" id="{23FAB440-30EE-8C43-5596-22569AC37912}"/>
              </a:ext>
            </a:extLst>
          </p:cNvPr>
          <p:cNvCxnSpPr/>
          <p:nvPr userDrawn="1"/>
        </p:nvCxnSpPr>
        <p:spPr>
          <a:xfrm>
            <a:off x="346363" y="1819836"/>
            <a:ext cx="3598108" cy="0"/>
          </a:xfrm>
          <a:prstGeom prst="line">
            <a:avLst/>
          </a:prstGeom>
          <a:ln>
            <a:solidFill>
              <a:srgbClr val="006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platzhalter 12">
            <a:extLst>
              <a:ext uri="{FF2B5EF4-FFF2-40B4-BE49-F238E27FC236}">
                <a16:creationId xmlns:a16="http://schemas.microsoft.com/office/drawing/2014/main" id="{3DECDF73-72FB-9F91-D75C-4FD5753366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2178423"/>
            <a:ext cx="10515599" cy="3871539"/>
          </a:xfrm>
        </p:spPr>
        <p:txBody>
          <a:bodyPr/>
          <a:lstStyle>
            <a:lvl1pPr marL="228600" indent="-228600">
              <a:lnSpc>
                <a:spcPct val="100000"/>
              </a:lnSpc>
              <a:buFont typeface="DDASans Med" pitchFamily="50" charset="0"/>
              <a:buChar char="_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100000"/>
              </a:lnSpc>
              <a:buFont typeface="DDASans Med" pitchFamily="50" charset="0"/>
              <a:buChar char="_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buFont typeface="DDASans Med" pitchFamily="50" charset="0"/>
              <a:buChar char="_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buFont typeface="DDASans Med" pitchFamily="50" charset="0"/>
              <a:buChar char="_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buFont typeface="DDASans Med" pitchFamily="50" charset="0"/>
              <a:buChar char="_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0C4124D0-C0D0-6181-F5B1-53510957D096}"/>
              </a:ext>
            </a:extLst>
          </p:cNvPr>
          <p:cNvSpPr/>
          <p:nvPr userDrawn="1"/>
        </p:nvSpPr>
        <p:spPr>
          <a:xfrm>
            <a:off x="10358946" y="337127"/>
            <a:ext cx="841654" cy="47091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7F9C0BEE-4456-1919-401D-7654F3752791}"/>
              </a:ext>
            </a:extLst>
          </p:cNvPr>
          <p:cNvSpPr/>
          <p:nvPr userDrawn="1"/>
        </p:nvSpPr>
        <p:spPr>
          <a:xfrm>
            <a:off x="9517291" y="337126"/>
            <a:ext cx="841655" cy="470911"/>
          </a:xfrm>
          <a:prstGeom prst="rect">
            <a:avLst/>
          </a:prstGeom>
          <a:solidFill>
            <a:srgbClr val="FFD073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 descr="Ein Bild, das Text, Vogel enthält.&#10;&#10;Automatisch generierte Beschreibung">
            <a:extLst>
              <a:ext uri="{FF2B5EF4-FFF2-40B4-BE49-F238E27FC236}">
                <a16:creationId xmlns:a16="http://schemas.microsoft.com/office/drawing/2014/main" id="{3DB09C55-5304-6FEB-06EF-AA1A6F76FE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22" b="24842"/>
          <a:stretch/>
        </p:blipFill>
        <p:spPr>
          <a:xfrm>
            <a:off x="434367" y="406205"/>
            <a:ext cx="495721" cy="380006"/>
          </a:xfrm>
          <a:prstGeom prst="rect">
            <a:avLst/>
          </a:prstGeom>
        </p:spPr>
      </p:pic>
      <p:sp>
        <p:nvSpPr>
          <p:cNvPr id="12" name="Datumsplatzhalter 1">
            <a:extLst>
              <a:ext uri="{FF2B5EF4-FFF2-40B4-BE49-F238E27FC236}">
                <a16:creationId xmlns:a16="http://schemas.microsoft.com/office/drawing/2014/main" id="{17851663-3980-5F7A-4DC8-1C93FCACB06C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9435" y="6520873"/>
            <a:ext cx="2743200" cy="33712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45560F70-18E1-4901-9B75-9CF84C664BF5}" type="datetime1">
              <a:rPr lang="de-DE" smtClean="0"/>
              <a:t>16.02.2025</a:t>
            </a:fld>
            <a:endParaRPr lang="de-DE" dirty="0"/>
          </a:p>
        </p:txBody>
      </p:sp>
      <p:sp>
        <p:nvSpPr>
          <p:cNvPr id="13" name="Fußzeilenplatzhalter 8">
            <a:extLst>
              <a:ext uri="{FF2B5EF4-FFF2-40B4-BE49-F238E27FC236}">
                <a16:creationId xmlns:a16="http://schemas.microsoft.com/office/drawing/2014/main" id="{AD84B7CF-3461-04D9-8A4D-7C400087250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599" y="6520873"/>
            <a:ext cx="4114800" cy="337128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de-DE" dirty="0"/>
              <a:t>ADEBAR 2 | Ziele, Methoden und Organisation | Ort</a:t>
            </a:r>
          </a:p>
        </p:txBody>
      </p:sp>
      <p:sp>
        <p:nvSpPr>
          <p:cNvPr id="14" name="Foliennummernplatzhalter 9">
            <a:extLst>
              <a:ext uri="{FF2B5EF4-FFF2-40B4-BE49-F238E27FC236}">
                <a16:creationId xmlns:a16="http://schemas.microsoft.com/office/drawing/2014/main" id="{D3297567-BCDC-82F6-C1EF-794577094F9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02436" y="6520873"/>
            <a:ext cx="2743200" cy="33712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A8D8FC93-0E29-453F-A4EA-D855C7BD4B6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76532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6FE50BED-216B-F236-2327-ECBD1931EF4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46363" y="337127"/>
            <a:ext cx="11499273" cy="61837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12700" dir="3600000" sx="101000" sy="101000" algn="t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D44A456C-FC79-DB23-A27B-B577FD873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94808"/>
            <a:ext cx="10515600" cy="1325563"/>
          </a:xfrm>
        </p:spPr>
        <p:txBody>
          <a:bodyPr>
            <a:normAutofit/>
          </a:bodyPr>
          <a:lstStyle>
            <a:lvl1pPr>
              <a:defRPr sz="5400" b="1">
                <a:solidFill>
                  <a:srgbClr val="006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12">
            <a:extLst>
              <a:ext uri="{FF2B5EF4-FFF2-40B4-BE49-F238E27FC236}">
                <a16:creationId xmlns:a16="http://schemas.microsoft.com/office/drawing/2014/main" id="{3DECDF73-72FB-9F91-D75C-4FD5753366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2178423"/>
            <a:ext cx="10515599" cy="3871539"/>
          </a:xfrm>
        </p:spPr>
        <p:txBody>
          <a:bodyPr/>
          <a:lstStyle>
            <a:lvl1pPr marL="228600" indent="-228600">
              <a:lnSpc>
                <a:spcPct val="100000"/>
              </a:lnSpc>
              <a:buFont typeface="DDASans Med" pitchFamily="50" charset="0"/>
              <a:buChar char="_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100000"/>
              </a:lnSpc>
              <a:buFont typeface="DDASans Med" pitchFamily="50" charset="0"/>
              <a:buChar char="_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buFont typeface="DDASans Med" pitchFamily="50" charset="0"/>
              <a:buChar char="_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buFont typeface="DDASans Med" pitchFamily="50" charset="0"/>
              <a:buChar char="_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buFont typeface="DDASans Med" pitchFamily="50" charset="0"/>
              <a:buChar char="_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0C4124D0-C0D0-6181-F5B1-53510957D096}"/>
              </a:ext>
            </a:extLst>
          </p:cNvPr>
          <p:cNvSpPr/>
          <p:nvPr userDrawn="1"/>
        </p:nvSpPr>
        <p:spPr>
          <a:xfrm>
            <a:off x="10358946" y="337127"/>
            <a:ext cx="841654" cy="47091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7F9C0BEE-4456-1919-401D-7654F3752791}"/>
              </a:ext>
            </a:extLst>
          </p:cNvPr>
          <p:cNvSpPr/>
          <p:nvPr userDrawn="1"/>
        </p:nvSpPr>
        <p:spPr>
          <a:xfrm>
            <a:off x="9517291" y="337126"/>
            <a:ext cx="841655" cy="470911"/>
          </a:xfrm>
          <a:prstGeom prst="rect">
            <a:avLst/>
          </a:prstGeom>
          <a:solidFill>
            <a:srgbClr val="FFD073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 descr="Ein Bild, das Text, Vogel enthält.&#10;&#10;Automatisch generierte Beschreibung">
            <a:extLst>
              <a:ext uri="{FF2B5EF4-FFF2-40B4-BE49-F238E27FC236}">
                <a16:creationId xmlns:a16="http://schemas.microsoft.com/office/drawing/2014/main" id="{3DB09C55-5304-6FEB-06EF-AA1A6F76FE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22" b="24842"/>
          <a:stretch/>
        </p:blipFill>
        <p:spPr>
          <a:xfrm>
            <a:off x="434367" y="406205"/>
            <a:ext cx="495721" cy="380006"/>
          </a:xfrm>
          <a:prstGeom prst="rect">
            <a:avLst/>
          </a:prstGeom>
        </p:spPr>
      </p:pic>
      <p:sp>
        <p:nvSpPr>
          <p:cNvPr id="9" name="Datumsplatzhalter 1">
            <a:extLst>
              <a:ext uri="{FF2B5EF4-FFF2-40B4-BE49-F238E27FC236}">
                <a16:creationId xmlns:a16="http://schemas.microsoft.com/office/drawing/2014/main" id="{D74C9806-5639-6854-DC11-3458415C25F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9435" y="6520873"/>
            <a:ext cx="2743200" cy="33712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D1E21205-C902-4AA3-A578-2934C16B5480}" type="datetime1">
              <a:rPr lang="de-DE" smtClean="0"/>
              <a:t>16.02.2025</a:t>
            </a:fld>
            <a:endParaRPr lang="de-DE" dirty="0"/>
          </a:p>
        </p:txBody>
      </p:sp>
      <p:sp>
        <p:nvSpPr>
          <p:cNvPr id="12" name="Fußzeilenplatzhalter 8">
            <a:extLst>
              <a:ext uri="{FF2B5EF4-FFF2-40B4-BE49-F238E27FC236}">
                <a16:creationId xmlns:a16="http://schemas.microsoft.com/office/drawing/2014/main" id="{21AA5E8A-4A94-10BD-9925-77AFCC9782C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599" y="6520873"/>
            <a:ext cx="4114800" cy="337128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de-DE" dirty="0"/>
              <a:t>ADEBAR 2 | Ziele, Methoden und Organisation | Ort</a:t>
            </a:r>
          </a:p>
        </p:txBody>
      </p:sp>
      <p:sp>
        <p:nvSpPr>
          <p:cNvPr id="13" name="Foliennummernplatzhalter 9">
            <a:extLst>
              <a:ext uri="{FF2B5EF4-FFF2-40B4-BE49-F238E27FC236}">
                <a16:creationId xmlns:a16="http://schemas.microsoft.com/office/drawing/2014/main" id="{939D4ECF-6150-DC53-0968-5C2F544D614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02436" y="6520873"/>
            <a:ext cx="2743200" cy="33712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A8D8FC93-0E29-453F-A4EA-D855C7BD4B6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73523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6FE50BED-216B-F236-2327-ECBD1931EF4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46363" y="337127"/>
            <a:ext cx="11499273" cy="61837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12700" dir="3600000" sx="101000" sy="101000" algn="t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D44A456C-FC79-DB23-A27B-B577FD873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94808"/>
            <a:ext cx="10515600" cy="1325563"/>
          </a:xfrm>
        </p:spPr>
        <p:txBody>
          <a:bodyPr>
            <a:normAutofit/>
          </a:bodyPr>
          <a:lstStyle>
            <a:lvl1pPr>
              <a:defRPr sz="5400" b="1">
                <a:solidFill>
                  <a:srgbClr val="006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cxnSp>
        <p:nvCxnSpPr>
          <p:cNvPr id="2" name="Gerader Verbinder 1">
            <a:extLst>
              <a:ext uri="{FF2B5EF4-FFF2-40B4-BE49-F238E27FC236}">
                <a16:creationId xmlns:a16="http://schemas.microsoft.com/office/drawing/2014/main" id="{23FAB440-30EE-8C43-5596-22569AC37912}"/>
              </a:ext>
            </a:extLst>
          </p:cNvPr>
          <p:cNvCxnSpPr/>
          <p:nvPr userDrawn="1"/>
        </p:nvCxnSpPr>
        <p:spPr>
          <a:xfrm>
            <a:off x="346363" y="1819836"/>
            <a:ext cx="3598108" cy="0"/>
          </a:xfrm>
          <a:prstGeom prst="line">
            <a:avLst/>
          </a:prstGeom>
          <a:ln>
            <a:solidFill>
              <a:srgbClr val="006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platzhalter 12">
            <a:extLst>
              <a:ext uri="{FF2B5EF4-FFF2-40B4-BE49-F238E27FC236}">
                <a16:creationId xmlns:a16="http://schemas.microsoft.com/office/drawing/2014/main" id="{3DECDF73-72FB-9F91-D75C-4FD5753366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2178423"/>
            <a:ext cx="10515599" cy="3871539"/>
          </a:xfrm>
        </p:spPr>
        <p:txBody>
          <a:bodyPr/>
          <a:lstStyle>
            <a:lvl1pPr marL="228600" indent="-228600">
              <a:lnSpc>
                <a:spcPct val="100000"/>
              </a:lnSpc>
              <a:buFont typeface="DDASans Med" pitchFamily="50" charset="0"/>
              <a:buChar char="_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100000"/>
              </a:lnSpc>
              <a:buFont typeface="DDASans Med" pitchFamily="50" charset="0"/>
              <a:buChar char="_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buFont typeface="DDASans Med" pitchFamily="50" charset="0"/>
              <a:buChar char="_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buFont typeface="DDASans Med" pitchFamily="50" charset="0"/>
              <a:buChar char="_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buFont typeface="DDASans Med" pitchFamily="50" charset="0"/>
              <a:buChar char="_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5" name="Grafik 4" descr="Ein Bild, das Text, Vogel enthält.&#10;&#10;Automatisch generierte Beschreibung">
            <a:extLst>
              <a:ext uri="{FF2B5EF4-FFF2-40B4-BE49-F238E27FC236}">
                <a16:creationId xmlns:a16="http://schemas.microsoft.com/office/drawing/2014/main" id="{3DB09C55-5304-6FEB-06EF-AA1A6F76FE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22" b="24842"/>
          <a:stretch/>
        </p:blipFill>
        <p:spPr>
          <a:xfrm>
            <a:off x="434367" y="406205"/>
            <a:ext cx="495721" cy="380006"/>
          </a:xfrm>
          <a:prstGeom prst="rect">
            <a:avLst/>
          </a:prstGeom>
        </p:spPr>
      </p:pic>
      <p:sp>
        <p:nvSpPr>
          <p:cNvPr id="12" name="Datumsplatzhalter 1">
            <a:extLst>
              <a:ext uri="{FF2B5EF4-FFF2-40B4-BE49-F238E27FC236}">
                <a16:creationId xmlns:a16="http://schemas.microsoft.com/office/drawing/2014/main" id="{1AF8545C-125C-430B-7609-6223B0205B5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9435" y="6520873"/>
            <a:ext cx="2743200" cy="33712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579F1651-22DB-4A80-9891-1AABCF2AED6F}" type="datetime1">
              <a:rPr lang="de-DE" smtClean="0"/>
              <a:t>16.02.2025</a:t>
            </a:fld>
            <a:endParaRPr lang="de-DE" dirty="0"/>
          </a:p>
        </p:txBody>
      </p:sp>
      <p:sp>
        <p:nvSpPr>
          <p:cNvPr id="13" name="Fußzeilenplatzhalter 8">
            <a:extLst>
              <a:ext uri="{FF2B5EF4-FFF2-40B4-BE49-F238E27FC236}">
                <a16:creationId xmlns:a16="http://schemas.microsoft.com/office/drawing/2014/main" id="{299F923D-2E74-4655-230D-95832610FF2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599" y="6520873"/>
            <a:ext cx="4114800" cy="337128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de-DE" dirty="0"/>
              <a:t>ADEBAR 2 | Ziele, Methoden und Organisation | Ort</a:t>
            </a:r>
          </a:p>
        </p:txBody>
      </p:sp>
      <p:sp>
        <p:nvSpPr>
          <p:cNvPr id="14" name="Foliennummernplatzhalter 9">
            <a:extLst>
              <a:ext uri="{FF2B5EF4-FFF2-40B4-BE49-F238E27FC236}">
                <a16:creationId xmlns:a16="http://schemas.microsoft.com/office/drawing/2014/main" id="{32B540D2-BC2A-8B18-4BCE-C282C8289ED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02436" y="6520873"/>
            <a:ext cx="2743200" cy="33712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A8D8FC93-0E29-453F-A4EA-D855C7BD4B6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2196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6FE50BED-216B-F236-2327-ECBD1931EF4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46363" y="337127"/>
            <a:ext cx="11499273" cy="61837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12700" dir="3600000" sx="101000" sy="101000" algn="t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D44A456C-FC79-DB23-A27B-B577FD873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94808"/>
            <a:ext cx="10515600" cy="1325563"/>
          </a:xfrm>
        </p:spPr>
        <p:txBody>
          <a:bodyPr>
            <a:normAutofit/>
          </a:bodyPr>
          <a:lstStyle>
            <a:lvl1pPr>
              <a:defRPr sz="5400" b="1">
                <a:solidFill>
                  <a:srgbClr val="006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528AC4B9-81EA-0889-93FF-63A8D31A57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78423"/>
            <a:ext cx="5110018" cy="3871539"/>
          </a:xfrm>
        </p:spPr>
        <p:txBody>
          <a:bodyPr/>
          <a:lstStyle>
            <a:lvl1pPr marL="228600" indent="-228600">
              <a:lnSpc>
                <a:spcPct val="100000"/>
              </a:lnSpc>
              <a:buFont typeface="DDASans Med" pitchFamily="50" charset="0"/>
              <a:buChar char="_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100000"/>
              </a:lnSpc>
              <a:buFont typeface="DDASans Med" pitchFamily="50" charset="0"/>
              <a:buChar char="_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buFont typeface="DDASans Med" pitchFamily="50" charset="0"/>
              <a:buChar char="_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buFont typeface="DDASans Med" pitchFamily="50" charset="0"/>
              <a:buChar char="_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buFont typeface="DDASans Med" pitchFamily="50" charset="0"/>
              <a:buChar char="_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1CD4048-F25E-C452-EDEC-834BC86A81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78550" y="766618"/>
            <a:ext cx="5175249" cy="528334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7C46EDB7-4900-B18A-774B-799E124594D4}"/>
              </a:ext>
            </a:extLst>
          </p:cNvPr>
          <p:cNvCxnSpPr/>
          <p:nvPr userDrawn="1"/>
        </p:nvCxnSpPr>
        <p:spPr>
          <a:xfrm>
            <a:off x="346363" y="1819836"/>
            <a:ext cx="3598108" cy="0"/>
          </a:xfrm>
          <a:prstGeom prst="line">
            <a:avLst/>
          </a:prstGeom>
          <a:ln>
            <a:solidFill>
              <a:srgbClr val="006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hteck 1">
            <a:extLst>
              <a:ext uri="{FF2B5EF4-FFF2-40B4-BE49-F238E27FC236}">
                <a16:creationId xmlns:a16="http://schemas.microsoft.com/office/drawing/2014/main" id="{5DBEA973-C612-AEA6-1214-EB0B20050610}"/>
              </a:ext>
            </a:extLst>
          </p:cNvPr>
          <p:cNvSpPr/>
          <p:nvPr userDrawn="1"/>
        </p:nvSpPr>
        <p:spPr>
          <a:xfrm>
            <a:off x="346370" y="4830370"/>
            <a:ext cx="491829" cy="845253"/>
          </a:xfrm>
          <a:prstGeom prst="rect">
            <a:avLst/>
          </a:prstGeom>
          <a:solidFill>
            <a:srgbClr val="3A91C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 descr="Ein Bild, das Text, Vogel enthält.&#10;&#10;Automatisch generierte Beschreibung">
            <a:extLst>
              <a:ext uri="{FF2B5EF4-FFF2-40B4-BE49-F238E27FC236}">
                <a16:creationId xmlns:a16="http://schemas.microsoft.com/office/drawing/2014/main" id="{B45E078E-8F71-BB06-4857-ACFFE9296C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22" b="24842"/>
          <a:stretch/>
        </p:blipFill>
        <p:spPr>
          <a:xfrm>
            <a:off x="434367" y="406205"/>
            <a:ext cx="495721" cy="380006"/>
          </a:xfrm>
          <a:prstGeom prst="rect">
            <a:avLst/>
          </a:prstGeom>
        </p:spPr>
      </p:pic>
      <p:sp>
        <p:nvSpPr>
          <p:cNvPr id="12" name="Datumsplatzhalter 1">
            <a:extLst>
              <a:ext uri="{FF2B5EF4-FFF2-40B4-BE49-F238E27FC236}">
                <a16:creationId xmlns:a16="http://schemas.microsoft.com/office/drawing/2014/main" id="{A39E7417-6189-35C8-FEF2-9AC5B3F2CDB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46362" y="6520873"/>
            <a:ext cx="2743200" cy="33712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A1B5624B-FED4-4146-BD1A-311DFFFEA622}" type="datetime1">
              <a:rPr lang="de-DE" smtClean="0"/>
              <a:t>16.02.2025</a:t>
            </a:fld>
            <a:endParaRPr lang="de-DE" dirty="0"/>
          </a:p>
        </p:txBody>
      </p:sp>
      <p:sp>
        <p:nvSpPr>
          <p:cNvPr id="14" name="Fußzeilenplatzhalter 8">
            <a:extLst>
              <a:ext uri="{FF2B5EF4-FFF2-40B4-BE49-F238E27FC236}">
                <a16:creationId xmlns:a16="http://schemas.microsoft.com/office/drawing/2014/main" id="{477D5CE2-BC6A-8C13-C968-59700E3190F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599" y="6520873"/>
            <a:ext cx="4114800" cy="337128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de-DE" dirty="0"/>
              <a:t>ADEBAR 2 | Ziele, Methoden und Organisation | Ort</a:t>
            </a:r>
          </a:p>
        </p:txBody>
      </p:sp>
      <p:sp>
        <p:nvSpPr>
          <p:cNvPr id="16" name="Foliennummernplatzhalter 9">
            <a:extLst>
              <a:ext uri="{FF2B5EF4-FFF2-40B4-BE49-F238E27FC236}">
                <a16:creationId xmlns:a16="http://schemas.microsoft.com/office/drawing/2014/main" id="{D3378331-9C86-4F7B-F25F-FCF25D8A4A4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02436" y="6520873"/>
            <a:ext cx="2743200" cy="33712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A8D8FC93-0E29-453F-A4EA-D855C7BD4B6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99382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und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6FE50BED-216B-F236-2327-ECBD1931EF4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46363" y="337127"/>
            <a:ext cx="11499273" cy="61837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12700" dir="3600000" sx="101000" sy="101000" algn="t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D44A456C-FC79-DB23-A27B-B577FD873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94808"/>
            <a:ext cx="10515600" cy="1325563"/>
          </a:xfrm>
        </p:spPr>
        <p:txBody>
          <a:bodyPr>
            <a:normAutofit/>
          </a:bodyPr>
          <a:lstStyle>
            <a:lvl1pPr>
              <a:defRPr sz="5400" b="1">
                <a:solidFill>
                  <a:srgbClr val="006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528AC4B9-81EA-0889-93FF-63A8D31A57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78423"/>
            <a:ext cx="5110018" cy="3871539"/>
          </a:xfrm>
        </p:spPr>
        <p:txBody>
          <a:bodyPr/>
          <a:lstStyle>
            <a:lvl1pPr marL="228600" indent="-228600">
              <a:lnSpc>
                <a:spcPct val="100000"/>
              </a:lnSpc>
              <a:buFont typeface="DDASans Med" pitchFamily="50" charset="0"/>
              <a:buChar char="_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100000"/>
              </a:lnSpc>
              <a:buFont typeface="DDASans Med" pitchFamily="50" charset="0"/>
              <a:buChar char="_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buFont typeface="DDASans Med" pitchFamily="50" charset="0"/>
              <a:buChar char="_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buFont typeface="DDASans Med" pitchFamily="50" charset="0"/>
              <a:buChar char="_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buFont typeface="DDASans Med" pitchFamily="50" charset="0"/>
              <a:buChar char="_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1CD4048-F25E-C452-EDEC-834BC86A81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78550" y="766618"/>
            <a:ext cx="5175249" cy="528334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DBEA973-C612-AEA6-1214-EB0B20050610}"/>
              </a:ext>
            </a:extLst>
          </p:cNvPr>
          <p:cNvSpPr/>
          <p:nvPr userDrawn="1"/>
        </p:nvSpPr>
        <p:spPr>
          <a:xfrm>
            <a:off x="346370" y="4830370"/>
            <a:ext cx="491829" cy="845253"/>
          </a:xfrm>
          <a:prstGeom prst="rect">
            <a:avLst/>
          </a:prstGeom>
          <a:solidFill>
            <a:srgbClr val="3A91C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 descr="Ein Bild, das Text, Vogel enthält.&#10;&#10;Automatisch generierte Beschreibung">
            <a:extLst>
              <a:ext uri="{FF2B5EF4-FFF2-40B4-BE49-F238E27FC236}">
                <a16:creationId xmlns:a16="http://schemas.microsoft.com/office/drawing/2014/main" id="{B45E078E-8F71-BB06-4857-ACFFE9296C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22" b="24842"/>
          <a:stretch/>
        </p:blipFill>
        <p:spPr>
          <a:xfrm>
            <a:off x="434367" y="406205"/>
            <a:ext cx="495721" cy="380006"/>
          </a:xfrm>
          <a:prstGeom prst="rect">
            <a:avLst/>
          </a:prstGeom>
        </p:spPr>
      </p:pic>
      <p:sp>
        <p:nvSpPr>
          <p:cNvPr id="16" name="Datumsplatzhalter 1">
            <a:extLst>
              <a:ext uri="{FF2B5EF4-FFF2-40B4-BE49-F238E27FC236}">
                <a16:creationId xmlns:a16="http://schemas.microsoft.com/office/drawing/2014/main" id="{3868FBB6-D8DF-F17E-14DF-A70A5C2BC502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9435" y="6520873"/>
            <a:ext cx="2743200" cy="33712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CD4CCAF2-6B39-4E24-8B08-B86F4810DE0B}" type="datetime1">
              <a:rPr lang="de-DE" smtClean="0"/>
              <a:t>16.02.2025</a:t>
            </a:fld>
            <a:endParaRPr lang="de-DE" dirty="0"/>
          </a:p>
        </p:txBody>
      </p:sp>
      <p:sp>
        <p:nvSpPr>
          <p:cNvPr id="17" name="Fußzeilenplatzhalter 8">
            <a:extLst>
              <a:ext uri="{FF2B5EF4-FFF2-40B4-BE49-F238E27FC236}">
                <a16:creationId xmlns:a16="http://schemas.microsoft.com/office/drawing/2014/main" id="{98B5E66E-BC9A-8C20-CDD7-F4C34248DEC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599" y="6520873"/>
            <a:ext cx="4114800" cy="337128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de-DE" dirty="0"/>
              <a:t>ADEBAR 2 | Ziele, Methoden und Organisation | Ort</a:t>
            </a:r>
          </a:p>
        </p:txBody>
      </p:sp>
      <p:sp>
        <p:nvSpPr>
          <p:cNvPr id="18" name="Foliennummernplatzhalter 9">
            <a:extLst>
              <a:ext uri="{FF2B5EF4-FFF2-40B4-BE49-F238E27FC236}">
                <a16:creationId xmlns:a16="http://schemas.microsoft.com/office/drawing/2014/main" id="{DA208F58-AF0B-7432-2AEF-15CD048F16C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02436" y="6520873"/>
            <a:ext cx="2743200" cy="33712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A8D8FC93-0E29-453F-A4EA-D855C7BD4B6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84891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9845193-A660-2546-2853-314BF32AA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02FED8C-E031-DBBF-EE32-B2AAA807E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25955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58" r:id="rId2"/>
    <p:sldLayoutId id="2147483666" r:id="rId3"/>
    <p:sldLayoutId id="2147483664" r:id="rId4"/>
    <p:sldLayoutId id="2147483663" r:id="rId5"/>
    <p:sldLayoutId id="2147483671" r:id="rId6"/>
    <p:sldLayoutId id="2147483670" r:id="rId7"/>
    <p:sldLayoutId id="2147483661" r:id="rId8"/>
    <p:sldLayoutId id="2147483673" r:id="rId9"/>
    <p:sldLayoutId id="2147483662" r:id="rId10"/>
    <p:sldLayoutId id="2147483672" r:id="rId11"/>
    <p:sldLayoutId id="2147483669" r:id="rId12"/>
    <p:sldLayoutId id="2147483667" r:id="rId13"/>
    <p:sldLayoutId id="2147483668" r:id="rId14"/>
    <p:sldLayoutId id="2147483659" r:id="rId15"/>
    <p:sldLayoutId id="2147483660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bbo-info.de/nabu/adebar.php" TargetMode="External"/><Relationship Id="rId2" Type="http://schemas.openxmlformats.org/officeDocument/2006/relationships/hyperlink" Target="https://adebar.dda-web.de/intro" TargetMode="Externa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ECBB1-E123-FAF6-4E0E-4B4D0C444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FE523F98-F8EF-13EA-4BF4-535C3FF5E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ADEBAR 2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B578FE5-B59D-6853-E471-2C2F6B90F5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40990" y="3483343"/>
            <a:ext cx="5110018" cy="1679784"/>
          </a:xfrm>
        </p:spPr>
        <p:txBody>
          <a:bodyPr>
            <a:normAutofit/>
          </a:bodyPr>
          <a:lstStyle/>
          <a:p>
            <a:r>
              <a:rPr lang="de-DE" sz="2200" dirty="0"/>
              <a:t>Ziele, Methoden und Organisation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A04F531-9433-0B0E-F906-624B1A02B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54445" y="1933516"/>
            <a:ext cx="1574615" cy="97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72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9ECBA-8AD6-A6B5-3EC0-8C5503368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09B119-5E86-D532-68FD-6FBB5F7CE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400" b="1" dirty="0"/>
              <a:t>Erfassungsmethode</a:t>
            </a:r>
            <a:endParaRPr lang="de-DE" b="1" dirty="0"/>
          </a:p>
        </p:txBody>
      </p:sp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C3D0E1B0-C633-3669-2AF9-BF60C71E093D}"/>
              </a:ext>
            </a:extLst>
          </p:cNvPr>
          <p:cNvSpPr txBox="1">
            <a:spLocks/>
          </p:cNvSpPr>
          <p:nvPr/>
        </p:nvSpPr>
        <p:spPr>
          <a:xfrm>
            <a:off x="838199" y="2178424"/>
            <a:ext cx="5145735" cy="38927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Vollständige Liste: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Alle Arten, die frühmorgens mit Standardmethodik zu erfassen sind</a:t>
            </a:r>
          </a:p>
          <a:p>
            <a:pPr>
              <a:lnSpc>
                <a:spcPct val="80000"/>
              </a:lnSpc>
              <a:buFont typeface="DDASans Med" pitchFamily="50" charset="0"/>
              <a:buChar char="_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entweder quantitative Erfassung aller   Arten (stärkt Modellierung) oder</a:t>
            </a:r>
          </a:p>
          <a:p>
            <a:pPr>
              <a:lnSpc>
                <a:spcPct val="80000"/>
              </a:lnSpc>
              <a:buFont typeface="DDASans Med" pitchFamily="50" charset="0"/>
              <a:buChar char="_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nur „ADEBAR-Arten“ quantitativ und häufig vorkommende Arten qualitativ (d.h. nur erste Beobachtung notiert)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1" name="Inhaltsplatzhalter 1">
            <a:extLst>
              <a:ext uri="{FF2B5EF4-FFF2-40B4-BE49-F238E27FC236}">
                <a16:creationId xmlns:a16="http://schemas.microsoft.com/office/drawing/2014/main" id="{5DF8B736-25EE-A0CB-F573-3A66CC800550}"/>
              </a:ext>
            </a:extLst>
          </p:cNvPr>
          <p:cNvSpPr txBox="1">
            <a:spLocks/>
          </p:cNvSpPr>
          <p:nvPr/>
        </p:nvSpPr>
        <p:spPr>
          <a:xfrm>
            <a:off x="5891388" y="1842830"/>
            <a:ext cx="5145735" cy="4608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12" name="Inhaltsplatzhalter 1">
            <a:extLst>
              <a:ext uri="{FF2B5EF4-FFF2-40B4-BE49-F238E27FC236}">
                <a16:creationId xmlns:a16="http://schemas.microsoft.com/office/drawing/2014/main" id="{833420B2-AA6E-7B93-C167-92CE687143F1}"/>
              </a:ext>
            </a:extLst>
          </p:cNvPr>
          <p:cNvSpPr txBox="1">
            <a:spLocks/>
          </p:cNvSpPr>
          <p:nvPr/>
        </p:nvSpPr>
        <p:spPr>
          <a:xfrm>
            <a:off x="6208061" y="2178423"/>
            <a:ext cx="5145735" cy="4608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de-DE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Unvollständige Liste:</a:t>
            </a:r>
          </a:p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Gesondert zu erfassende Arten mit abweichendem tageszeitlichen Aktivitätsschwerpunkt, schwer einsehbaren Brutplätzen oder unregelmäßiger räumlicher Verteilung</a:t>
            </a:r>
          </a:p>
          <a:p>
            <a:pPr>
              <a:buFont typeface="Symbol" panose="05050102010706020507" pitchFamily="18" charset="2"/>
              <a:buChar char="-"/>
              <a:defRPr/>
            </a:pPr>
            <a:r>
              <a:rPr lang="de-DE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Artspez</a:t>
            </a: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Kartierhinweise</a:t>
            </a: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 neuen Methodenhandbuch</a:t>
            </a:r>
          </a:p>
          <a:p>
            <a:pPr>
              <a:lnSpc>
                <a:spcPct val="80000"/>
              </a:lnSpc>
              <a:buFont typeface="DDASans Med" pitchFamily="50" charset="0"/>
              <a:buChar char="_"/>
              <a:defRPr/>
            </a:pP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Hinweis auf existierende </a:t>
            </a:r>
            <a:r>
              <a:rPr lang="de-DE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MsB</a:t>
            </a: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-Module, die bereits viele der fraglichen Arten abdecken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122821-2091-0E0E-2847-4A311D803FE5}"/>
              </a:ext>
            </a:extLst>
          </p:cNvPr>
          <p:cNvSpPr/>
          <p:nvPr/>
        </p:nvSpPr>
        <p:spPr>
          <a:xfrm>
            <a:off x="6208061" y="4722903"/>
            <a:ext cx="5145735" cy="8379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atumsplatzhalter 1">
            <a:extLst>
              <a:ext uri="{FF2B5EF4-FFF2-40B4-BE49-F238E27FC236}">
                <a16:creationId xmlns:a16="http://schemas.microsoft.com/office/drawing/2014/main" id="{9FEE0078-D797-14FE-3623-8D582918361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9435" y="6520873"/>
            <a:ext cx="2743200" cy="33712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E563200A-FFB7-4EB2-917D-85F985BF7640}" type="datetime1">
              <a:rPr lang="de-DE" smtClean="0"/>
              <a:t>16.02.2025</a:t>
            </a:fld>
            <a:endParaRPr lang="de-DE" dirty="0"/>
          </a:p>
        </p:txBody>
      </p:sp>
      <p:sp>
        <p:nvSpPr>
          <p:cNvPr id="6" name="Fußzeilenplatzhalter 8">
            <a:extLst>
              <a:ext uri="{FF2B5EF4-FFF2-40B4-BE49-F238E27FC236}">
                <a16:creationId xmlns:a16="http://schemas.microsoft.com/office/drawing/2014/main" id="{232FB83E-DAC0-9978-7023-1251FF56EA8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599" y="6520873"/>
            <a:ext cx="4114800" cy="337128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de-DE" dirty="0"/>
              <a:t>ADEBAR 2 | Ziele, Methoden und Organisation | Ort</a:t>
            </a:r>
          </a:p>
        </p:txBody>
      </p:sp>
      <p:sp>
        <p:nvSpPr>
          <p:cNvPr id="7" name="Foliennummernplatzhalter 9">
            <a:extLst>
              <a:ext uri="{FF2B5EF4-FFF2-40B4-BE49-F238E27FC236}">
                <a16:creationId xmlns:a16="http://schemas.microsoft.com/office/drawing/2014/main" id="{2C004839-C9DA-6BAD-D35D-A5CECE0B4F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02436" y="6520873"/>
            <a:ext cx="2743200" cy="33712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A8D8FC93-0E29-453F-A4EA-D855C7BD4B6F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0380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8251AD-098A-4C80-277B-5D167AB67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1DF9A7-CAD7-01CE-A90A-339246391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400" b="1" dirty="0"/>
              <a:t>Erfassungsmethode</a:t>
            </a:r>
            <a:endParaRPr lang="de-DE" b="1" dirty="0"/>
          </a:p>
        </p:txBody>
      </p:sp>
      <p:sp>
        <p:nvSpPr>
          <p:cNvPr id="11" name="Inhaltsplatzhalter 1">
            <a:extLst>
              <a:ext uri="{FF2B5EF4-FFF2-40B4-BE49-F238E27FC236}">
                <a16:creationId xmlns:a16="http://schemas.microsoft.com/office/drawing/2014/main" id="{6614842F-8FC5-AFAC-1870-3A340D9FC0EE}"/>
              </a:ext>
            </a:extLst>
          </p:cNvPr>
          <p:cNvSpPr txBox="1">
            <a:spLocks/>
          </p:cNvSpPr>
          <p:nvPr/>
        </p:nvSpPr>
        <p:spPr>
          <a:xfrm>
            <a:off x="5891388" y="1842830"/>
            <a:ext cx="5145735" cy="4608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12" name="Inhaltsplatzhalter 1">
            <a:extLst>
              <a:ext uri="{FF2B5EF4-FFF2-40B4-BE49-F238E27FC236}">
                <a16:creationId xmlns:a16="http://schemas.microsoft.com/office/drawing/2014/main" id="{D1313AEF-04F4-C0C4-7A60-8E8BD7735FBD}"/>
              </a:ext>
            </a:extLst>
          </p:cNvPr>
          <p:cNvSpPr txBox="1">
            <a:spLocks/>
          </p:cNvSpPr>
          <p:nvPr/>
        </p:nvSpPr>
        <p:spPr>
          <a:xfrm>
            <a:off x="838198" y="2178424"/>
            <a:ext cx="10515600" cy="34887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Mithilfe unvollständiger Listen zusätzlich zu erfassende Arten:</a:t>
            </a:r>
          </a:p>
          <a:p>
            <a:pPr marL="0" marR="0" lvl="0" indent="0" fontAlgn="auto"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Rebhuhn, Wachtel</a:t>
            </a:r>
            <a:endParaRPr lang="de-DE" sz="20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fontAlgn="auto"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Ziegenmelker</a:t>
            </a:r>
          </a:p>
          <a:p>
            <a:pPr marL="0" marR="0" lvl="0" indent="0" fontAlgn="auto"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Wasserralle, Wachtelkönig, Kleines Sumpfhuhn, Zwergsumpfhuhn, Tüpfelsumpfhuhn</a:t>
            </a:r>
            <a:endParaRPr lang="de-DE" sz="20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fontAlgn="auto"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Kiebitz, Brachvogel, Uferschnepfe, Rotschenkel, </a:t>
            </a:r>
            <a:r>
              <a:rPr lang="de-DE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BekassineRohrdommel</a:t>
            </a:r>
            <a:r>
              <a:rPr lang="de-DE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Zwergdommel</a:t>
            </a:r>
            <a:endParaRPr lang="de-DE" sz="20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fontAlgn="auto"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alle Greifvögel und Falken</a:t>
            </a:r>
            <a:endParaRPr lang="de-DE" sz="20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alle Eulenarten, Waldschnepfe</a:t>
            </a:r>
          </a:p>
          <a:p>
            <a:pPr marL="0" indent="0">
              <a:buNone/>
              <a:defRPr/>
            </a:pPr>
            <a:r>
              <a:rPr lang="de-DE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Rauch- und Mehlschwalbe</a:t>
            </a: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Mauersegler</a:t>
            </a:r>
          </a:p>
        </p:txBody>
      </p:sp>
      <p:sp>
        <p:nvSpPr>
          <p:cNvPr id="5" name="Datumsplatzhalter 1">
            <a:extLst>
              <a:ext uri="{FF2B5EF4-FFF2-40B4-BE49-F238E27FC236}">
                <a16:creationId xmlns:a16="http://schemas.microsoft.com/office/drawing/2014/main" id="{46F8F060-36E5-EA7B-451D-4F079508202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9435" y="6520873"/>
            <a:ext cx="2743200" cy="33712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E563200A-FFB7-4EB2-917D-85F985BF7640}" type="datetime1">
              <a:rPr lang="de-DE" smtClean="0"/>
              <a:t>16.02.2025</a:t>
            </a:fld>
            <a:endParaRPr lang="de-DE" dirty="0"/>
          </a:p>
        </p:txBody>
      </p:sp>
      <p:sp>
        <p:nvSpPr>
          <p:cNvPr id="6" name="Fußzeilenplatzhalter 8">
            <a:extLst>
              <a:ext uri="{FF2B5EF4-FFF2-40B4-BE49-F238E27FC236}">
                <a16:creationId xmlns:a16="http://schemas.microsoft.com/office/drawing/2014/main" id="{A4F6BC8B-BDEB-06AD-16BF-597D2CDFF9D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599" y="6520873"/>
            <a:ext cx="4114800" cy="337128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de-DE" dirty="0"/>
              <a:t>ADEBAR 2 | Ziele, Methoden und Organisation | Ort</a:t>
            </a:r>
          </a:p>
        </p:txBody>
      </p:sp>
      <p:sp>
        <p:nvSpPr>
          <p:cNvPr id="7" name="Foliennummernplatzhalter 9">
            <a:extLst>
              <a:ext uri="{FF2B5EF4-FFF2-40B4-BE49-F238E27FC236}">
                <a16:creationId xmlns:a16="http://schemas.microsoft.com/office/drawing/2014/main" id="{17191C56-56B5-D67C-05CD-F2CD3F9613A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02436" y="6520873"/>
            <a:ext cx="2743200" cy="33712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A8D8FC93-0E29-453F-A4EA-D855C7BD4B6F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5985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76DA7-E167-4216-5C5A-01363C101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">
            <a:extLst>
              <a:ext uri="{FF2B5EF4-FFF2-40B4-BE49-F238E27FC236}">
                <a16:creationId xmlns:a16="http://schemas.microsoft.com/office/drawing/2014/main" id="{0F70A593-C474-E37E-EF29-31B257C8E463}"/>
              </a:ext>
            </a:extLst>
          </p:cNvPr>
          <p:cNvSpPr txBox="1">
            <a:spLocks/>
          </p:cNvSpPr>
          <p:nvPr/>
        </p:nvSpPr>
        <p:spPr>
          <a:xfrm>
            <a:off x="838199" y="6948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rgbClr val="0060A0"/>
                </a:solidFill>
                <a:latin typeface="DDASans" pitchFamily="50" charset="0"/>
                <a:ea typeface="+mj-ea"/>
                <a:cs typeface="+mj-cs"/>
              </a:defRPr>
            </a:lvl1pPr>
          </a:lstStyle>
          <a:p>
            <a:r>
              <a:rPr lang="de-DE" sz="4400" b="1" dirty="0"/>
              <a:t>Artspezifische </a:t>
            </a:r>
            <a:r>
              <a:rPr lang="de-DE" sz="4400" b="1" dirty="0" err="1"/>
              <a:t>Kartierhinweise</a:t>
            </a:r>
            <a:endParaRPr lang="de-DE" sz="4400" b="1" dirty="0"/>
          </a:p>
        </p:txBody>
      </p:sp>
      <p:sp>
        <p:nvSpPr>
          <p:cNvPr id="4" name="Datumsplatzhalter 19">
            <a:extLst>
              <a:ext uri="{FF2B5EF4-FFF2-40B4-BE49-F238E27FC236}">
                <a16:creationId xmlns:a16="http://schemas.microsoft.com/office/drawing/2014/main" id="{DF23F7C1-5E2E-C4D2-03B6-EA215C5F2F32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70611" y="6574038"/>
            <a:ext cx="2743200" cy="337128"/>
          </a:xfrm>
        </p:spPr>
        <p:txBody>
          <a:bodyPr/>
          <a:lstStyle/>
          <a:p>
            <a:r>
              <a:rPr lang="de-DE" sz="1100">
                <a:latin typeface="DDASans Light" pitchFamily="50" charset="0"/>
              </a:rPr>
              <a:t>26.01.2025</a:t>
            </a:r>
            <a:endParaRPr lang="de-DE" sz="1100" dirty="0">
              <a:latin typeface="DDASans Light" pitchFamily="50" charset="0"/>
            </a:endParaRPr>
          </a:p>
        </p:txBody>
      </p:sp>
      <p:sp>
        <p:nvSpPr>
          <p:cNvPr id="5" name="Fußzeilenplatzhalter 20">
            <a:extLst>
              <a:ext uri="{FF2B5EF4-FFF2-40B4-BE49-F238E27FC236}">
                <a16:creationId xmlns:a16="http://schemas.microsoft.com/office/drawing/2014/main" id="{6B2B1209-27F8-E1BF-E08E-2B7556FA6C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599" y="6574038"/>
            <a:ext cx="4114800" cy="337128"/>
          </a:xfrm>
        </p:spPr>
        <p:txBody>
          <a:bodyPr/>
          <a:lstStyle/>
          <a:p>
            <a:r>
              <a:rPr lang="de-DE" sz="1100">
                <a:latin typeface="DDASans Light" pitchFamily="50" charset="0"/>
              </a:rPr>
              <a:t>ADEBAR 2 | Koordinierendentreffen | Uder</a:t>
            </a:r>
            <a:endParaRPr lang="de-DE" sz="1100" dirty="0">
              <a:latin typeface="DDASans Light" pitchFamily="50" charset="0"/>
            </a:endParaRPr>
          </a:p>
        </p:txBody>
      </p:sp>
      <p:sp>
        <p:nvSpPr>
          <p:cNvPr id="6" name="Foliennummernplatzhalter 21">
            <a:extLst>
              <a:ext uri="{FF2B5EF4-FFF2-40B4-BE49-F238E27FC236}">
                <a16:creationId xmlns:a16="http://schemas.microsoft.com/office/drawing/2014/main" id="{E40FAE38-6B5C-514E-91D5-95085CEAC5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02436" y="6574038"/>
            <a:ext cx="2743200" cy="337128"/>
          </a:xfrm>
        </p:spPr>
        <p:txBody>
          <a:bodyPr/>
          <a:lstStyle/>
          <a:p>
            <a:fld id="{A8D8FC93-0E29-453F-A4EA-D855C7BD4B6F}" type="slidenum">
              <a:rPr lang="de-DE" sz="1100" smtClean="0">
                <a:latin typeface="DDASans Light" pitchFamily="50" charset="0"/>
              </a:rPr>
              <a:pPr/>
              <a:t>12</a:t>
            </a:fld>
            <a:endParaRPr lang="de-DE" sz="1100" dirty="0">
              <a:latin typeface="DDASans Light" pitchFamily="50" charset="0"/>
            </a:endParaRP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5C178636-98AF-A1A2-A488-7DC48476C9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78423"/>
            <a:ext cx="6219424" cy="3871539"/>
          </a:xfrm>
        </p:spPr>
        <p:txBody>
          <a:bodyPr>
            <a:noAutofit/>
          </a:bodyPr>
          <a:lstStyle/>
          <a:p>
            <a:r>
              <a:rPr lang="en-US" sz="2400" dirty="0">
                <a:cs typeface="Calibri Light" panose="020F0302020204030204" pitchFamily="34" charset="0"/>
              </a:rPr>
              <a:t>Info </a:t>
            </a:r>
            <a:r>
              <a:rPr lang="en-US" sz="2400" dirty="0" err="1">
                <a:cs typeface="Calibri Light" panose="020F0302020204030204" pitchFamily="34" charset="0"/>
              </a:rPr>
              <a:t>zur</a:t>
            </a:r>
            <a:r>
              <a:rPr lang="en-US" sz="2400" dirty="0">
                <a:cs typeface="Calibri Light" panose="020F0302020204030204" pitchFamily="34" charset="0"/>
              </a:rPr>
              <a:t> </a:t>
            </a:r>
            <a:r>
              <a:rPr lang="en-US" sz="2400" dirty="0" err="1">
                <a:cs typeface="Calibri Light" panose="020F0302020204030204" pitchFamily="34" charset="0"/>
              </a:rPr>
              <a:t>Nutzung</a:t>
            </a:r>
            <a:r>
              <a:rPr lang="en-US" sz="2400" dirty="0">
                <a:cs typeface="Calibri Light" panose="020F0302020204030204" pitchFamily="34" charset="0"/>
              </a:rPr>
              <a:t> und </a:t>
            </a:r>
            <a:r>
              <a:rPr lang="en-US" sz="2400" dirty="0" err="1">
                <a:cs typeface="Calibri Light" panose="020F0302020204030204" pitchFamily="34" charset="0"/>
              </a:rPr>
              <a:t>richtigen</a:t>
            </a:r>
            <a:r>
              <a:rPr lang="en-US" sz="2400" dirty="0">
                <a:cs typeface="Calibri Light" panose="020F0302020204030204" pitchFamily="34" charset="0"/>
              </a:rPr>
              <a:t> </a:t>
            </a:r>
            <a:r>
              <a:rPr lang="en-US" sz="2400" dirty="0" err="1">
                <a:cs typeface="Calibri Light" panose="020F0302020204030204" pitchFamily="34" charset="0"/>
              </a:rPr>
              <a:t>Anwendung</a:t>
            </a:r>
            <a:r>
              <a:rPr lang="en-US" sz="2400" dirty="0">
                <a:cs typeface="Calibri Light" panose="020F0302020204030204" pitchFamily="34" charset="0"/>
              </a:rPr>
              <a:t> der </a:t>
            </a:r>
            <a:r>
              <a:rPr lang="en-US" sz="2400" dirty="0" err="1">
                <a:cs typeface="Calibri Light" panose="020F0302020204030204" pitchFamily="34" charset="0"/>
              </a:rPr>
              <a:t>Brutzeitcodes</a:t>
            </a:r>
            <a:endParaRPr lang="en-US" sz="2400" dirty="0">
              <a:cs typeface="Calibri Light" panose="020F0302020204030204" pitchFamily="34" charset="0"/>
            </a:endParaRPr>
          </a:p>
          <a:p>
            <a:r>
              <a:rPr lang="en-US" sz="2400" dirty="0" err="1">
                <a:cs typeface="Calibri Light" panose="020F0302020204030204" pitchFamily="34" charset="0"/>
              </a:rPr>
              <a:t>Infos</a:t>
            </a:r>
            <a:r>
              <a:rPr lang="en-US" sz="2400" dirty="0">
                <a:cs typeface="Calibri Light" panose="020F0302020204030204" pitchFamily="34" charset="0"/>
              </a:rPr>
              <a:t> </a:t>
            </a:r>
            <a:r>
              <a:rPr lang="en-US" sz="2400" dirty="0" err="1">
                <a:cs typeface="Calibri Light" panose="020F0302020204030204" pitchFamily="34" charset="0"/>
              </a:rPr>
              <a:t>zu</a:t>
            </a:r>
            <a:r>
              <a:rPr lang="en-US" sz="2400" dirty="0">
                <a:cs typeface="Calibri Light" panose="020F0302020204030204" pitchFamily="34" charset="0"/>
              </a:rPr>
              <a:t> </a:t>
            </a:r>
            <a:r>
              <a:rPr lang="en-US" sz="2400" dirty="0" err="1">
                <a:cs typeface="Calibri Light" panose="020F0302020204030204" pitchFamily="34" charset="0"/>
              </a:rPr>
              <a:t>einzelnen</a:t>
            </a:r>
            <a:r>
              <a:rPr lang="en-US" sz="2400" dirty="0">
                <a:cs typeface="Calibri Light" panose="020F0302020204030204" pitchFamily="34" charset="0"/>
              </a:rPr>
              <a:t> </a:t>
            </a:r>
            <a:r>
              <a:rPr lang="en-US" sz="2400" dirty="0" err="1">
                <a:cs typeface="Calibri Light" panose="020F0302020204030204" pitchFamily="34" charset="0"/>
              </a:rPr>
              <a:t>Lebensräumen</a:t>
            </a:r>
            <a:endParaRPr lang="en-US" sz="2400" dirty="0">
              <a:cs typeface="Calibri Light" panose="020F0302020204030204" pitchFamily="34" charset="0"/>
            </a:endParaRPr>
          </a:p>
          <a:p>
            <a:r>
              <a:rPr lang="en-US" sz="2400" dirty="0" err="1">
                <a:cs typeface="Calibri Light" panose="020F0302020204030204" pitchFamily="34" charset="0"/>
              </a:rPr>
              <a:t>Hinweise</a:t>
            </a:r>
            <a:r>
              <a:rPr lang="en-US" sz="2400" dirty="0">
                <a:cs typeface="Calibri Light" panose="020F0302020204030204" pitchFamily="34" charset="0"/>
              </a:rPr>
              <a:t> </a:t>
            </a:r>
            <a:r>
              <a:rPr lang="en-US" sz="2400" dirty="0" err="1">
                <a:cs typeface="Calibri Light" panose="020F0302020204030204" pitchFamily="34" charset="0"/>
              </a:rPr>
              <a:t>zur</a:t>
            </a:r>
            <a:r>
              <a:rPr lang="en-US" sz="2400" dirty="0">
                <a:cs typeface="Calibri Light" panose="020F0302020204030204" pitchFamily="34" charset="0"/>
              </a:rPr>
              <a:t> </a:t>
            </a:r>
            <a:r>
              <a:rPr lang="en-US" sz="2400" dirty="0" err="1">
                <a:cs typeface="Calibri Light" panose="020F0302020204030204" pitchFamily="34" charset="0"/>
              </a:rPr>
              <a:t>Nutzung</a:t>
            </a:r>
            <a:r>
              <a:rPr lang="en-US" sz="2400" dirty="0">
                <a:cs typeface="Calibri Light" panose="020F0302020204030204" pitchFamily="34" charset="0"/>
              </a:rPr>
              <a:t> von </a:t>
            </a:r>
            <a:r>
              <a:rPr lang="en-US" sz="2400" dirty="0" err="1">
                <a:cs typeface="Calibri Light" panose="020F0302020204030204" pitchFamily="34" charset="0"/>
              </a:rPr>
              <a:t>Klangattrappen</a:t>
            </a:r>
            <a:endParaRPr lang="en-US" sz="2400" dirty="0">
              <a:cs typeface="Calibri Light" panose="020F0302020204030204" pitchFamily="34" charset="0"/>
            </a:endParaRPr>
          </a:p>
          <a:p>
            <a:r>
              <a:rPr lang="en-US" sz="2400" dirty="0" err="1">
                <a:cs typeface="Calibri Light" panose="020F0302020204030204" pitchFamily="34" charset="0"/>
              </a:rPr>
              <a:t>Artspezifische</a:t>
            </a:r>
            <a:r>
              <a:rPr lang="en-US" sz="2400" dirty="0">
                <a:cs typeface="Calibri Light" panose="020F0302020204030204" pitchFamily="34" charset="0"/>
              </a:rPr>
              <a:t> </a:t>
            </a:r>
            <a:r>
              <a:rPr lang="en-US" sz="2400" dirty="0" err="1">
                <a:cs typeface="Calibri Light" panose="020F0302020204030204" pitchFamily="34" charset="0"/>
              </a:rPr>
              <a:t>Hinweise</a:t>
            </a:r>
            <a:r>
              <a:rPr lang="en-US" sz="2400" dirty="0">
                <a:cs typeface="Calibri Light" panose="020F0302020204030204" pitchFamily="34" charset="0"/>
              </a:rPr>
              <a:t> für </a:t>
            </a:r>
            <a:r>
              <a:rPr lang="en-US" sz="2400" dirty="0" err="1">
                <a:cs typeface="Calibri Light" panose="020F0302020204030204" pitchFamily="34" charset="0"/>
              </a:rPr>
              <a:t>gesondert</a:t>
            </a:r>
            <a:r>
              <a:rPr lang="en-US" sz="2400" dirty="0">
                <a:cs typeface="Calibri Light" panose="020F0302020204030204" pitchFamily="34" charset="0"/>
              </a:rPr>
              <a:t> </a:t>
            </a:r>
            <a:r>
              <a:rPr lang="en-US" sz="2400" dirty="0" err="1">
                <a:cs typeface="Calibri Light" panose="020F0302020204030204" pitchFamily="34" charset="0"/>
              </a:rPr>
              <a:t>zu</a:t>
            </a:r>
            <a:r>
              <a:rPr lang="en-US" sz="2400" dirty="0">
                <a:cs typeface="Calibri Light" panose="020F0302020204030204" pitchFamily="34" charset="0"/>
              </a:rPr>
              <a:t> </a:t>
            </a:r>
            <a:r>
              <a:rPr lang="en-US" sz="2400" dirty="0" err="1">
                <a:cs typeface="Calibri Light" panose="020F0302020204030204" pitchFamily="34" charset="0"/>
              </a:rPr>
              <a:t>erfassende</a:t>
            </a:r>
            <a:r>
              <a:rPr lang="en-US" sz="2400" dirty="0">
                <a:cs typeface="Calibri Light" panose="020F0302020204030204" pitchFamily="34" charset="0"/>
              </a:rPr>
              <a:t> </a:t>
            </a:r>
            <a:r>
              <a:rPr lang="en-US" sz="2400" dirty="0" err="1">
                <a:cs typeface="Calibri Light" panose="020F0302020204030204" pitchFamily="34" charset="0"/>
              </a:rPr>
              <a:t>Arten</a:t>
            </a:r>
            <a:r>
              <a:rPr lang="en-US" sz="2400" dirty="0">
                <a:cs typeface="Calibri Light" panose="020F0302020204030204" pitchFamily="34" charset="0"/>
              </a:rPr>
              <a:t> (</a:t>
            </a:r>
            <a:r>
              <a:rPr lang="en-US" sz="2400" dirty="0" err="1">
                <a:cs typeface="Calibri Light" panose="020F0302020204030204" pitchFamily="34" charset="0"/>
              </a:rPr>
              <a:t>unvollst</a:t>
            </a:r>
            <a:r>
              <a:rPr lang="en-US" sz="2400" dirty="0">
                <a:cs typeface="Calibri Light" panose="020F0302020204030204" pitchFamily="34" charset="0"/>
              </a:rPr>
              <a:t>. </a:t>
            </a:r>
            <a:r>
              <a:rPr lang="en-US" sz="2400" dirty="0" err="1">
                <a:cs typeface="Calibri Light" panose="020F0302020204030204" pitchFamily="34" charset="0"/>
              </a:rPr>
              <a:t>Liste</a:t>
            </a:r>
            <a:r>
              <a:rPr lang="en-US" sz="2400" dirty="0">
                <a:cs typeface="Calibri Light" panose="020F0302020204030204" pitchFamily="34" charset="0"/>
              </a:rPr>
              <a:t>) + </a:t>
            </a:r>
            <a:r>
              <a:rPr lang="en-US" sz="2400" dirty="0" err="1">
                <a:cs typeface="Calibri Light" panose="020F0302020204030204" pitchFamily="34" charset="0"/>
              </a:rPr>
              <a:t>weitere</a:t>
            </a:r>
            <a:r>
              <a:rPr lang="en-US" sz="2400" dirty="0">
                <a:cs typeface="Calibri Light" panose="020F0302020204030204" pitchFamily="34" charset="0"/>
              </a:rPr>
              <a:t> </a:t>
            </a:r>
            <a:r>
              <a:rPr lang="en-US" sz="2400" dirty="0" err="1">
                <a:cs typeface="Calibri Light" panose="020F0302020204030204" pitchFamily="34" charset="0"/>
              </a:rPr>
              <a:t>schwierig</a:t>
            </a:r>
            <a:r>
              <a:rPr lang="en-US" sz="2400" dirty="0">
                <a:cs typeface="Calibri Light" panose="020F0302020204030204" pitchFamily="34" charset="0"/>
              </a:rPr>
              <a:t> </a:t>
            </a:r>
            <a:r>
              <a:rPr lang="en-US" sz="2400" dirty="0" err="1">
                <a:cs typeface="Calibri Light" panose="020F0302020204030204" pitchFamily="34" charset="0"/>
              </a:rPr>
              <a:t>zu</a:t>
            </a:r>
            <a:r>
              <a:rPr lang="en-US" sz="2400" dirty="0">
                <a:cs typeface="Calibri Light" panose="020F0302020204030204" pitchFamily="34" charset="0"/>
              </a:rPr>
              <a:t> </a:t>
            </a:r>
            <a:r>
              <a:rPr lang="en-US" sz="2400" dirty="0" err="1">
                <a:cs typeface="Calibri Light" panose="020F0302020204030204" pitchFamily="34" charset="0"/>
              </a:rPr>
              <a:t>kartierende</a:t>
            </a:r>
            <a:r>
              <a:rPr lang="en-US" sz="2400" dirty="0">
                <a:cs typeface="Calibri Light" panose="020F0302020204030204" pitchFamily="34" charset="0"/>
              </a:rPr>
              <a:t> </a:t>
            </a:r>
            <a:r>
              <a:rPr lang="en-US" sz="2400" dirty="0" err="1">
                <a:cs typeface="Calibri Light" panose="020F0302020204030204" pitchFamily="34" charset="0"/>
              </a:rPr>
              <a:t>Arten</a:t>
            </a:r>
            <a:endParaRPr lang="en-US" sz="2400" dirty="0">
              <a:cs typeface="Calibri Light" panose="020F0302020204030204" pitchFamily="34" charset="0"/>
            </a:endParaRPr>
          </a:p>
          <a:p>
            <a:r>
              <a:rPr lang="en-US" sz="2400" dirty="0">
                <a:cs typeface="Calibri Light" panose="020F0302020204030204" pitchFamily="34" charset="0"/>
              </a:rPr>
              <a:t>Info </a:t>
            </a:r>
            <a:r>
              <a:rPr lang="en-US" sz="2400" dirty="0" err="1">
                <a:cs typeface="Calibri Light" panose="020F0302020204030204" pitchFamily="34" charset="0"/>
              </a:rPr>
              <a:t>zur</a:t>
            </a:r>
            <a:r>
              <a:rPr lang="en-US" sz="2400" dirty="0">
                <a:cs typeface="Calibri Light" panose="020F0302020204030204" pitchFamily="34" charset="0"/>
              </a:rPr>
              <a:t> </a:t>
            </a:r>
            <a:r>
              <a:rPr lang="en-US" sz="2400" dirty="0" err="1">
                <a:cs typeface="Calibri Light" panose="020F0302020204030204" pitchFamily="34" charset="0"/>
              </a:rPr>
              <a:t>Lesart</a:t>
            </a:r>
            <a:r>
              <a:rPr lang="en-US" sz="2400" dirty="0">
                <a:cs typeface="Calibri Light" panose="020F0302020204030204" pitchFamily="34" charset="0"/>
              </a:rPr>
              <a:t> des </a:t>
            </a:r>
            <a:r>
              <a:rPr lang="en-US" sz="2400" dirty="0" err="1">
                <a:cs typeface="Calibri Light" panose="020F0302020204030204" pitchFamily="34" charset="0"/>
              </a:rPr>
              <a:t>Kartierkalenders</a:t>
            </a:r>
            <a:endParaRPr lang="en-US" sz="2400" dirty="0">
              <a:cs typeface="Calibri Light" panose="020F0302020204030204" pitchFamily="34" charset="0"/>
            </a:endParaRPr>
          </a:p>
          <a:p>
            <a:endParaRPr lang="en-US" sz="2000" dirty="0">
              <a:cs typeface="Calibri Light" panose="020F0302020204030204" pitchFamily="34" charset="0"/>
            </a:endParaRPr>
          </a:p>
          <a:p>
            <a:pPr lvl="1"/>
            <a:endParaRPr lang="en-US" sz="2000" dirty="0">
              <a:cs typeface="Calibri Light" panose="020F0302020204030204" pitchFamily="34" charset="0"/>
            </a:endParaRPr>
          </a:p>
          <a:p>
            <a:endParaRPr lang="en-US" sz="2000" dirty="0">
              <a:cs typeface="Calibri Light" panose="020F030202020403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28E408E-127D-2CE3-D805-8A76A87564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57"/>
          <a:stretch/>
        </p:blipFill>
        <p:spPr>
          <a:xfrm>
            <a:off x="7411792" y="2020371"/>
            <a:ext cx="4114800" cy="349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3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52048-A4B3-1A1B-4C44-C823C6086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">
            <a:extLst>
              <a:ext uri="{FF2B5EF4-FFF2-40B4-BE49-F238E27FC236}">
                <a16:creationId xmlns:a16="http://schemas.microsoft.com/office/drawing/2014/main" id="{C0DED6FD-F5B3-A27B-8593-FF5A596CE946}"/>
              </a:ext>
            </a:extLst>
          </p:cNvPr>
          <p:cNvSpPr txBox="1">
            <a:spLocks/>
          </p:cNvSpPr>
          <p:nvPr/>
        </p:nvSpPr>
        <p:spPr>
          <a:xfrm>
            <a:off x="838199" y="6948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rgbClr val="0060A0"/>
                </a:solidFill>
                <a:latin typeface="DDASans" pitchFamily="50" charset="0"/>
                <a:ea typeface="+mj-ea"/>
                <a:cs typeface="+mj-cs"/>
              </a:defRPr>
            </a:lvl1pPr>
          </a:lstStyle>
          <a:p>
            <a:r>
              <a:rPr lang="de-DE" sz="4400" b="1" dirty="0"/>
              <a:t>Klangattrappen</a:t>
            </a:r>
          </a:p>
        </p:txBody>
      </p:sp>
      <p:sp>
        <p:nvSpPr>
          <p:cNvPr id="4" name="Datumsplatzhalter 19">
            <a:extLst>
              <a:ext uri="{FF2B5EF4-FFF2-40B4-BE49-F238E27FC236}">
                <a16:creationId xmlns:a16="http://schemas.microsoft.com/office/drawing/2014/main" id="{B125910F-7DE8-49F6-B5D0-500B53B6BFF3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70611" y="6574038"/>
            <a:ext cx="2743200" cy="337128"/>
          </a:xfrm>
        </p:spPr>
        <p:txBody>
          <a:bodyPr/>
          <a:lstStyle/>
          <a:p>
            <a:r>
              <a:rPr lang="de-DE" sz="1100">
                <a:latin typeface="DDASans Light" pitchFamily="50" charset="0"/>
              </a:rPr>
              <a:t>26.01.2025</a:t>
            </a:r>
            <a:endParaRPr lang="de-DE" sz="1100" dirty="0">
              <a:latin typeface="DDASans Light" pitchFamily="50" charset="0"/>
            </a:endParaRPr>
          </a:p>
        </p:txBody>
      </p:sp>
      <p:sp>
        <p:nvSpPr>
          <p:cNvPr id="5" name="Fußzeilenplatzhalter 20">
            <a:extLst>
              <a:ext uri="{FF2B5EF4-FFF2-40B4-BE49-F238E27FC236}">
                <a16:creationId xmlns:a16="http://schemas.microsoft.com/office/drawing/2014/main" id="{EABEADC4-05F8-6189-F6F2-549D38F764A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599" y="6574038"/>
            <a:ext cx="4114800" cy="337128"/>
          </a:xfrm>
        </p:spPr>
        <p:txBody>
          <a:bodyPr/>
          <a:lstStyle/>
          <a:p>
            <a:r>
              <a:rPr lang="de-DE" sz="1100">
                <a:latin typeface="DDASans Light" pitchFamily="50" charset="0"/>
              </a:rPr>
              <a:t>ADEBAR 2 | Koordinierendentreffen | Uder</a:t>
            </a:r>
            <a:endParaRPr lang="de-DE" sz="1100" dirty="0">
              <a:latin typeface="DDASans Light" pitchFamily="50" charset="0"/>
            </a:endParaRPr>
          </a:p>
        </p:txBody>
      </p:sp>
      <p:sp>
        <p:nvSpPr>
          <p:cNvPr id="6" name="Foliennummernplatzhalter 21">
            <a:extLst>
              <a:ext uri="{FF2B5EF4-FFF2-40B4-BE49-F238E27FC236}">
                <a16:creationId xmlns:a16="http://schemas.microsoft.com/office/drawing/2014/main" id="{C1583805-6590-B075-C651-824ABAB9E50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02436" y="6574038"/>
            <a:ext cx="2743200" cy="337128"/>
          </a:xfrm>
        </p:spPr>
        <p:txBody>
          <a:bodyPr/>
          <a:lstStyle/>
          <a:p>
            <a:fld id="{A8D8FC93-0E29-453F-A4EA-D855C7BD4B6F}" type="slidenum">
              <a:rPr lang="de-DE" sz="1100" smtClean="0">
                <a:latin typeface="DDASans Light" pitchFamily="50" charset="0"/>
              </a:rPr>
              <a:pPr/>
              <a:t>13</a:t>
            </a:fld>
            <a:endParaRPr lang="de-DE" sz="1100" dirty="0">
              <a:latin typeface="DDASans Light" pitchFamily="50" charset="0"/>
            </a:endParaRP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218F029-514A-2C54-09FE-33C4E9E5F1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2178423"/>
            <a:ext cx="6592911" cy="3871539"/>
          </a:xfrm>
        </p:spPr>
        <p:txBody>
          <a:bodyPr>
            <a:noAutofit/>
          </a:bodyPr>
          <a:lstStyle/>
          <a:p>
            <a:r>
              <a:rPr lang="en-US" sz="2400" dirty="0" err="1">
                <a:cs typeface="Calibri Light" panose="020F0302020204030204" pitchFamily="34" charset="0"/>
              </a:rPr>
              <a:t>Tondateien</a:t>
            </a:r>
            <a:r>
              <a:rPr lang="en-US" sz="2400" dirty="0">
                <a:cs typeface="Calibri Light" panose="020F0302020204030204" pitchFamily="34" charset="0"/>
              </a:rPr>
              <a:t> </a:t>
            </a:r>
            <a:r>
              <a:rPr lang="en-US" sz="2400" dirty="0" err="1">
                <a:cs typeface="Calibri Light" panose="020F0302020204030204" pitchFamily="34" charset="0"/>
              </a:rPr>
              <a:t>werden</a:t>
            </a:r>
            <a:r>
              <a:rPr lang="en-US" sz="2400" dirty="0">
                <a:cs typeface="Calibri Light" panose="020F0302020204030204" pitchFamily="34" charset="0"/>
              </a:rPr>
              <a:t> auf der ADEBAR-Homepage </a:t>
            </a:r>
            <a:r>
              <a:rPr lang="en-US" sz="2400" dirty="0" err="1">
                <a:cs typeface="Calibri Light" panose="020F0302020204030204" pitchFamily="34" charset="0"/>
              </a:rPr>
              <a:t>zum</a:t>
            </a:r>
            <a:r>
              <a:rPr lang="en-US" sz="2400" dirty="0">
                <a:cs typeface="Calibri Light" panose="020F0302020204030204" pitchFamily="34" charset="0"/>
              </a:rPr>
              <a:t> Download </a:t>
            </a:r>
            <a:r>
              <a:rPr lang="en-US" sz="2400" dirty="0" err="1">
                <a:cs typeface="Calibri Light" panose="020F0302020204030204" pitchFamily="34" charset="0"/>
              </a:rPr>
              <a:t>angeboten</a:t>
            </a:r>
            <a:endParaRPr lang="en-US" sz="2400" dirty="0">
              <a:cs typeface="Calibri Light" panose="020F0302020204030204" pitchFamily="34" charset="0"/>
            </a:endParaRPr>
          </a:p>
          <a:p>
            <a:r>
              <a:rPr lang="en-US" sz="2400" dirty="0">
                <a:cs typeface="Calibri Light" panose="020F0302020204030204" pitchFamily="34" charset="0"/>
              </a:rPr>
              <a:t>Nur für </a:t>
            </a:r>
            <a:r>
              <a:rPr lang="en-US" sz="2400" dirty="0" err="1">
                <a:cs typeface="Calibri Light" panose="020F0302020204030204" pitchFamily="34" charset="0"/>
              </a:rPr>
              <a:t>Arten</a:t>
            </a:r>
            <a:r>
              <a:rPr lang="en-US" sz="2400" dirty="0">
                <a:cs typeface="Calibri Light" panose="020F0302020204030204" pitchFamily="34" charset="0"/>
              </a:rPr>
              <a:t>, </a:t>
            </a:r>
            <a:r>
              <a:rPr lang="en-US" sz="2400" dirty="0" err="1">
                <a:cs typeface="Calibri Light" panose="020F0302020204030204" pitchFamily="34" charset="0"/>
              </a:rPr>
              <a:t>bei</a:t>
            </a:r>
            <a:r>
              <a:rPr lang="en-US" sz="2400" dirty="0">
                <a:cs typeface="Calibri Light" panose="020F0302020204030204" pitchFamily="34" charset="0"/>
              </a:rPr>
              <a:t> </a:t>
            </a:r>
            <a:r>
              <a:rPr lang="en-US" sz="2400" dirty="0" err="1">
                <a:cs typeface="Calibri Light" panose="020F0302020204030204" pitchFamily="34" charset="0"/>
              </a:rPr>
              <a:t>denen</a:t>
            </a:r>
            <a:r>
              <a:rPr lang="en-US" sz="2400" dirty="0">
                <a:cs typeface="Calibri Light" panose="020F0302020204030204" pitchFamily="34" charset="0"/>
              </a:rPr>
              <a:t> die </a:t>
            </a:r>
            <a:r>
              <a:rPr lang="en-US" sz="2400" dirty="0" err="1">
                <a:cs typeface="Calibri Light" panose="020F0302020204030204" pitchFamily="34" charset="0"/>
              </a:rPr>
              <a:t>Nutzung</a:t>
            </a:r>
            <a:r>
              <a:rPr lang="en-US" sz="2400" dirty="0">
                <a:cs typeface="Calibri Light" panose="020F0302020204030204" pitchFamily="34" charset="0"/>
              </a:rPr>
              <a:t> </a:t>
            </a:r>
            <a:r>
              <a:rPr lang="en-US" sz="2400" dirty="0" err="1">
                <a:cs typeface="Calibri Light" panose="020F0302020204030204" pitchFamily="34" charset="0"/>
              </a:rPr>
              <a:t>einer</a:t>
            </a:r>
            <a:r>
              <a:rPr lang="en-US" sz="2400" dirty="0">
                <a:cs typeface="Calibri Light" panose="020F0302020204030204" pitchFamily="34" charset="0"/>
              </a:rPr>
              <a:t> KA lt. </a:t>
            </a:r>
            <a:r>
              <a:rPr lang="en-US" sz="2400" dirty="0" err="1">
                <a:cs typeface="Calibri Light" panose="020F0302020204030204" pitchFamily="34" charset="0"/>
              </a:rPr>
              <a:t>neuem</a:t>
            </a:r>
            <a:r>
              <a:rPr lang="en-US" sz="2400" dirty="0">
                <a:cs typeface="Calibri Light" panose="020F0302020204030204" pitchFamily="34" charset="0"/>
              </a:rPr>
              <a:t> </a:t>
            </a:r>
            <a:r>
              <a:rPr lang="en-US" sz="2400" dirty="0" err="1">
                <a:cs typeface="Calibri Light" panose="020F0302020204030204" pitchFamily="34" charset="0"/>
              </a:rPr>
              <a:t>Methodenhandbuch</a:t>
            </a:r>
            <a:r>
              <a:rPr lang="en-US" sz="2400" dirty="0">
                <a:cs typeface="Calibri Light" panose="020F0302020204030204" pitchFamily="34" charset="0"/>
              </a:rPr>
              <a:t> </a:t>
            </a:r>
            <a:r>
              <a:rPr lang="en-US" sz="2400" dirty="0" err="1">
                <a:cs typeface="Calibri Light" panose="020F0302020204030204" pitchFamily="34" charset="0"/>
              </a:rPr>
              <a:t>explizit</a:t>
            </a:r>
            <a:r>
              <a:rPr lang="en-US" sz="2400" dirty="0">
                <a:cs typeface="Calibri Light" panose="020F0302020204030204" pitchFamily="34" charset="0"/>
              </a:rPr>
              <a:t> </a:t>
            </a:r>
            <a:r>
              <a:rPr lang="en-US" sz="2400" dirty="0" err="1">
                <a:cs typeface="Calibri Light" panose="020F0302020204030204" pitchFamily="34" charset="0"/>
              </a:rPr>
              <a:t>nötig</a:t>
            </a:r>
            <a:r>
              <a:rPr lang="en-US" sz="2400" dirty="0">
                <a:cs typeface="Calibri Light" panose="020F0302020204030204" pitchFamily="34" charset="0"/>
              </a:rPr>
              <a:t> </a:t>
            </a:r>
            <a:r>
              <a:rPr lang="en-US" sz="2400" dirty="0" err="1">
                <a:cs typeface="Calibri Light" panose="020F0302020204030204" pitchFamily="34" charset="0"/>
              </a:rPr>
              <a:t>ist</a:t>
            </a:r>
            <a:endParaRPr lang="en-US" sz="2400" dirty="0">
              <a:cs typeface="Calibri Light" panose="020F0302020204030204" pitchFamily="34" charset="0"/>
            </a:endParaRPr>
          </a:p>
          <a:p>
            <a:r>
              <a:rPr lang="en-US" sz="2400" dirty="0" err="1">
                <a:cs typeface="Calibri Light" panose="020F0302020204030204" pitchFamily="34" charset="0"/>
              </a:rPr>
              <a:t>Keine</a:t>
            </a:r>
            <a:r>
              <a:rPr lang="en-US" sz="2400" dirty="0">
                <a:cs typeface="Calibri Light" panose="020F0302020204030204" pitchFamily="34" charset="0"/>
              </a:rPr>
              <a:t> KA für </a:t>
            </a:r>
            <a:r>
              <a:rPr lang="en-US" sz="2400" dirty="0" err="1">
                <a:cs typeface="Calibri Light" panose="020F0302020204030204" pitchFamily="34" charset="0"/>
              </a:rPr>
              <a:t>Arten</a:t>
            </a:r>
            <a:r>
              <a:rPr lang="en-US" sz="2400" dirty="0">
                <a:cs typeface="Calibri Light" panose="020F0302020204030204" pitchFamily="34" charset="0"/>
              </a:rPr>
              <a:t>, die </a:t>
            </a:r>
            <a:r>
              <a:rPr lang="en-US" sz="2400" dirty="0" err="1">
                <a:cs typeface="Calibri Light" panose="020F0302020204030204" pitchFamily="34" charset="0"/>
              </a:rPr>
              <a:t>im</a:t>
            </a:r>
            <a:r>
              <a:rPr lang="en-US" sz="2400" dirty="0">
                <a:cs typeface="Calibri Light" panose="020F0302020204030204" pitchFamily="34" charset="0"/>
              </a:rPr>
              <a:t> </a:t>
            </a:r>
            <a:r>
              <a:rPr lang="en-US" sz="2400" dirty="0" err="1">
                <a:cs typeface="Calibri Light" panose="020F0302020204030204" pitchFamily="34" charset="0"/>
              </a:rPr>
              <a:t>Rahmen</a:t>
            </a:r>
            <a:r>
              <a:rPr lang="en-US" sz="2400" dirty="0">
                <a:cs typeface="Calibri Light" panose="020F0302020204030204" pitchFamily="34" charset="0"/>
              </a:rPr>
              <a:t> der </a:t>
            </a:r>
            <a:r>
              <a:rPr lang="en-US" sz="2400" dirty="0" err="1">
                <a:cs typeface="Calibri Light" panose="020F0302020204030204" pitchFamily="34" charset="0"/>
              </a:rPr>
              <a:t>vollständigen</a:t>
            </a:r>
            <a:r>
              <a:rPr lang="en-US" sz="2400" dirty="0">
                <a:cs typeface="Calibri Light" panose="020F0302020204030204" pitchFamily="34" charset="0"/>
              </a:rPr>
              <a:t> Listen </a:t>
            </a:r>
            <a:r>
              <a:rPr lang="en-US" sz="2400" dirty="0" err="1">
                <a:cs typeface="Calibri Light" panose="020F0302020204030204" pitchFamily="34" charset="0"/>
              </a:rPr>
              <a:t>erfasst</a:t>
            </a:r>
            <a:r>
              <a:rPr lang="en-US" sz="2400" dirty="0">
                <a:cs typeface="Calibri Light" panose="020F0302020204030204" pitchFamily="34" charset="0"/>
              </a:rPr>
              <a:t> </a:t>
            </a:r>
            <a:r>
              <a:rPr lang="en-US" sz="2400" dirty="0" err="1">
                <a:cs typeface="Calibri Light" panose="020F0302020204030204" pitchFamily="34" charset="0"/>
              </a:rPr>
              <a:t>werden</a:t>
            </a:r>
            <a:r>
              <a:rPr lang="en-US" sz="2400" dirty="0">
                <a:cs typeface="Calibri Light" panose="020F0302020204030204" pitchFamily="34" charset="0"/>
              </a:rPr>
              <a:t> (</a:t>
            </a:r>
            <a:r>
              <a:rPr lang="en-US" sz="2400" dirty="0" err="1">
                <a:cs typeface="Calibri Light" panose="020F0302020204030204" pitchFamily="34" charset="0"/>
              </a:rPr>
              <a:t>Ausnahme</a:t>
            </a:r>
            <a:r>
              <a:rPr lang="en-US" sz="2400" dirty="0">
                <a:cs typeface="Calibri Light" panose="020F0302020204030204" pitchFamily="34" charset="0"/>
              </a:rPr>
              <a:t>: </a:t>
            </a:r>
            <a:r>
              <a:rPr lang="en-US" sz="2400" dirty="0" err="1">
                <a:cs typeface="Calibri Light" panose="020F0302020204030204" pitchFamily="34" charset="0"/>
              </a:rPr>
              <a:t>Tannenhäher</a:t>
            </a:r>
            <a:r>
              <a:rPr lang="en-US" sz="2400" dirty="0">
                <a:cs typeface="Calibri Light" panose="020F0302020204030204" pitchFamily="34" charset="0"/>
              </a:rPr>
              <a:t>)</a:t>
            </a:r>
          </a:p>
          <a:p>
            <a:endParaRPr lang="en-US" sz="2000" dirty="0">
              <a:cs typeface="Calibri Light" panose="020F0302020204030204" pitchFamily="34" charset="0"/>
            </a:endParaRPr>
          </a:p>
          <a:p>
            <a:pPr lvl="1"/>
            <a:endParaRPr lang="en-US" sz="2000" dirty="0">
              <a:cs typeface="Calibri Light" panose="020F0302020204030204" pitchFamily="34" charset="0"/>
            </a:endParaRPr>
          </a:p>
          <a:p>
            <a:endParaRPr lang="en-US" sz="2000" dirty="0">
              <a:cs typeface="Calibri Light" panose="020F030202020403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E190324-C29E-3A62-4D71-30980E791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0014" y="1814309"/>
            <a:ext cx="3206207" cy="402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98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5DAB6-C582-7F00-300F-C33046658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AD633C-A363-6C13-4A1B-D934B0853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400" b="1" dirty="0"/>
              <a:t>Erfassungsmethode</a:t>
            </a:r>
            <a:endParaRPr lang="de-DE" b="1" dirty="0"/>
          </a:p>
        </p:txBody>
      </p:sp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20ABC75C-3B50-DF09-E569-47A8F4EE5F81}"/>
              </a:ext>
            </a:extLst>
          </p:cNvPr>
          <p:cNvSpPr txBox="1">
            <a:spLocks/>
          </p:cNvSpPr>
          <p:nvPr/>
        </p:nvSpPr>
        <p:spPr>
          <a:xfrm>
            <a:off x="838203" y="2178424"/>
            <a:ext cx="5145735" cy="356315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Vollständige Liste: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Alle Arten, die frühmorgens mit Standardmethodik zu erfassen sind</a:t>
            </a:r>
          </a:p>
          <a:p>
            <a:pPr>
              <a:buFont typeface="Aptos" panose="020B0004020202020204" pitchFamily="34" charset="0"/>
              <a:buChar char="_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entweder quantitative Erfassung aller   Arten (stärkt Modellierung) </a:t>
            </a:r>
            <a:r>
              <a:rPr lang="de-DE" sz="2000" u="sng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oder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buFont typeface="Aptos" panose="020B0004020202020204" pitchFamily="34" charset="0"/>
              <a:buChar char="_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nur „ADEBAR-Arten“ quantitativ und häufig vorkommende Arten qualitativ (d.h. nur erste Beobachtung notiert)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1" name="Inhaltsplatzhalter 1">
            <a:extLst>
              <a:ext uri="{FF2B5EF4-FFF2-40B4-BE49-F238E27FC236}">
                <a16:creationId xmlns:a16="http://schemas.microsoft.com/office/drawing/2014/main" id="{DE35DC53-5AA5-568A-22D4-49839408E994}"/>
              </a:ext>
            </a:extLst>
          </p:cNvPr>
          <p:cNvSpPr txBox="1">
            <a:spLocks/>
          </p:cNvSpPr>
          <p:nvPr/>
        </p:nvSpPr>
        <p:spPr>
          <a:xfrm>
            <a:off x="5891388" y="1842830"/>
            <a:ext cx="5145735" cy="4608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12" name="Inhaltsplatzhalter 1">
            <a:extLst>
              <a:ext uri="{FF2B5EF4-FFF2-40B4-BE49-F238E27FC236}">
                <a16:creationId xmlns:a16="http://schemas.microsoft.com/office/drawing/2014/main" id="{2485BA98-F05B-7F55-4390-FBD41BACB71E}"/>
              </a:ext>
            </a:extLst>
          </p:cNvPr>
          <p:cNvSpPr txBox="1">
            <a:spLocks/>
          </p:cNvSpPr>
          <p:nvPr/>
        </p:nvSpPr>
        <p:spPr>
          <a:xfrm>
            <a:off x="6208062" y="2189497"/>
            <a:ext cx="5145735" cy="4608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Unvollständige Liste:</a:t>
            </a:r>
          </a:p>
          <a:p>
            <a:pPr marL="0" marR="0" lvl="0" indent="0" fontAlgn="auto"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Gesondert zu erfassende Arten mit abweichendem tageszeitlichen Aktivitätsschwerpunkt (Nachtaktive, Greifvögel etc.)</a:t>
            </a:r>
          </a:p>
          <a:p>
            <a:pPr>
              <a:buFont typeface="Aptos" panose="020B0004020202020204" pitchFamily="34" charset="0"/>
              <a:buChar char="_"/>
              <a:defRPr/>
            </a:pPr>
            <a:r>
              <a:rPr lang="de-DE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Artspez</a:t>
            </a: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Kartierhinweise</a:t>
            </a: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 neuen Methodenhandbuch</a:t>
            </a:r>
          </a:p>
          <a:p>
            <a:pPr>
              <a:buFont typeface="Aptos" panose="020B0004020202020204" pitchFamily="34" charset="0"/>
              <a:buChar char="_"/>
              <a:defRPr/>
            </a:pP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Hinweis auf existierende </a:t>
            </a:r>
            <a:r>
              <a:rPr lang="de-DE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MsB</a:t>
            </a: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-Module, die bereits viele der fraglichen Arten abdecken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09A61FB-A866-318D-AB33-86D48802BEF1}"/>
              </a:ext>
            </a:extLst>
          </p:cNvPr>
          <p:cNvSpPr/>
          <p:nvPr/>
        </p:nvSpPr>
        <p:spPr>
          <a:xfrm>
            <a:off x="838199" y="3896062"/>
            <a:ext cx="5053189" cy="101617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atumsplatzhalter 1">
            <a:extLst>
              <a:ext uri="{FF2B5EF4-FFF2-40B4-BE49-F238E27FC236}">
                <a16:creationId xmlns:a16="http://schemas.microsoft.com/office/drawing/2014/main" id="{922E11C5-F4BD-45D9-7EE7-C5BEECE1C4B7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9435" y="6520873"/>
            <a:ext cx="2743200" cy="33712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E563200A-FFB7-4EB2-917D-85F985BF7640}" type="datetime1">
              <a:rPr lang="de-DE" smtClean="0"/>
              <a:t>16.02.2025</a:t>
            </a:fld>
            <a:endParaRPr lang="de-DE" dirty="0"/>
          </a:p>
        </p:txBody>
      </p:sp>
      <p:sp>
        <p:nvSpPr>
          <p:cNvPr id="6" name="Fußzeilenplatzhalter 8">
            <a:extLst>
              <a:ext uri="{FF2B5EF4-FFF2-40B4-BE49-F238E27FC236}">
                <a16:creationId xmlns:a16="http://schemas.microsoft.com/office/drawing/2014/main" id="{D99713A7-8294-BCCC-0EB3-ECB97A694E8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599" y="6520873"/>
            <a:ext cx="4114800" cy="337128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de-DE" dirty="0"/>
              <a:t>ADEBAR 2 | Ziele, Methoden und Organisation | Ort</a:t>
            </a:r>
          </a:p>
        </p:txBody>
      </p:sp>
      <p:sp>
        <p:nvSpPr>
          <p:cNvPr id="7" name="Foliennummernplatzhalter 9">
            <a:extLst>
              <a:ext uri="{FF2B5EF4-FFF2-40B4-BE49-F238E27FC236}">
                <a16:creationId xmlns:a16="http://schemas.microsoft.com/office/drawing/2014/main" id="{331B1A42-E253-0AC9-6D59-523719F3A9E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02436" y="6520873"/>
            <a:ext cx="2743200" cy="33712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A8D8FC93-0E29-453F-A4EA-D855C7BD4B6F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21A9975-2A7A-01D3-6697-DBF8331D5582}"/>
              </a:ext>
            </a:extLst>
          </p:cNvPr>
          <p:cNvSpPr txBox="1"/>
          <p:nvPr/>
        </p:nvSpPr>
        <p:spPr>
          <a:xfrm>
            <a:off x="884476" y="5808133"/>
            <a:ext cx="10198924" cy="372534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de-DE" dirty="0">
                <a:solidFill>
                  <a:srgbClr val="FF0000"/>
                </a:solidFill>
              </a:rPr>
              <a:t>Methodische Handreichungen werden zeitnah bereitgestellt (</a:t>
            </a:r>
            <a:r>
              <a:rPr lang="de-DE" dirty="0" err="1">
                <a:solidFill>
                  <a:srgbClr val="FF0000"/>
                </a:solidFill>
              </a:rPr>
              <a:t>Kartierkalender</a:t>
            </a:r>
            <a:r>
              <a:rPr lang="de-DE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8013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D7AFC-1841-52DD-FED5-49EBFC75B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D79746-44BD-7E40-E5B3-44811EDBA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400" b="1" dirty="0"/>
              <a:t>Erfassungsmethode</a:t>
            </a:r>
            <a:endParaRPr lang="de-DE" b="1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3D2E4086-95C1-3B11-9467-A1BB8FCCCC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b="1" dirty="0" err="1"/>
              <a:t>Def</a:t>
            </a:r>
            <a:r>
              <a:rPr lang="de-DE" sz="2000" b="1" dirty="0"/>
              <a:t>. ADEBAR-Arten:</a:t>
            </a:r>
          </a:p>
          <a:p>
            <a:r>
              <a:rPr lang="de-DE" sz="2000" dirty="0"/>
              <a:t>Artenpool mittelhäufiger und seltener Arten, die nicht modelliert werden</a:t>
            </a:r>
          </a:p>
          <a:p>
            <a:pPr marL="0" indent="0">
              <a:buNone/>
            </a:pPr>
            <a:r>
              <a:rPr lang="de-DE" sz="2000" dirty="0">
                <a:sym typeface="Wingdings" panose="05000000000000000000" pitchFamily="2" charset="2"/>
              </a:rPr>
              <a:t> Welche Arten können modelliert werden?</a:t>
            </a:r>
            <a:endParaRPr lang="en-US" sz="2000" dirty="0"/>
          </a:p>
          <a:p>
            <a:endParaRPr lang="de-DE" dirty="0"/>
          </a:p>
        </p:txBody>
      </p:sp>
      <p:pic>
        <p:nvPicPr>
          <p:cNvPr id="16" name="Bildplatzhalter 15" descr="Ein Bild, das Vogel, draußen, Wildleben, sitzender Vogel enthält.&#10;&#10;Automatisch generierte Beschreibung">
            <a:extLst>
              <a:ext uri="{FF2B5EF4-FFF2-40B4-BE49-F238E27FC236}">
                <a16:creationId xmlns:a16="http://schemas.microsoft.com/office/drawing/2014/main" id="{041180DD-11D2-30C5-28DA-39EAE56CCDF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2" t="19133" r="17214" b="7589"/>
          <a:stretch/>
        </p:blipFill>
        <p:spPr>
          <a:xfrm>
            <a:off x="6178550" y="2178423"/>
            <a:ext cx="5175249" cy="3871540"/>
          </a:xfrm>
          <a:prstGeom prst="rect">
            <a:avLst/>
          </a:prstGeom>
        </p:spPr>
      </p:pic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C8759414-3E60-5976-BA48-B7930535A713}"/>
              </a:ext>
            </a:extLst>
          </p:cNvPr>
          <p:cNvSpPr txBox="1">
            <a:spLocks/>
          </p:cNvSpPr>
          <p:nvPr/>
        </p:nvSpPr>
        <p:spPr>
          <a:xfrm>
            <a:off x="838203" y="1912767"/>
            <a:ext cx="5145735" cy="460810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1" name="Inhaltsplatzhalter 1">
            <a:extLst>
              <a:ext uri="{FF2B5EF4-FFF2-40B4-BE49-F238E27FC236}">
                <a16:creationId xmlns:a16="http://schemas.microsoft.com/office/drawing/2014/main" id="{10821379-1B7B-EC8A-A537-C52C9037CEA1}"/>
              </a:ext>
            </a:extLst>
          </p:cNvPr>
          <p:cNvSpPr txBox="1">
            <a:spLocks/>
          </p:cNvSpPr>
          <p:nvPr/>
        </p:nvSpPr>
        <p:spPr>
          <a:xfrm>
            <a:off x="5891388" y="1842830"/>
            <a:ext cx="5145735" cy="4608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5" name="Datumsplatzhalter 1">
            <a:extLst>
              <a:ext uri="{FF2B5EF4-FFF2-40B4-BE49-F238E27FC236}">
                <a16:creationId xmlns:a16="http://schemas.microsoft.com/office/drawing/2014/main" id="{91639C64-015E-11D0-44EA-76970B1FC997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9435" y="6520873"/>
            <a:ext cx="2743200" cy="33712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E563200A-FFB7-4EB2-917D-85F985BF7640}" type="datetime1">
              <a:rPr lang="de-DE" smtClean="0"/>
              <a:t>16.02.2025</a:t>
            </a:fld>
            <a:endParaRPr lang="de-DE" dirty="0"/>
          </a:p>
        </p:txBody>
      </p:sp>
      <p:sp>
        <p:nvSpPr>
          <p:cNvPr id="6" name="Fußzeilenplatzhalter 8">
            <a:extLst>
              <a:ext uri="{FF2B5EF4-FFF2-40B4-BE49-F238E27FC236}">
                <a16:creationId xmlns:a16="http://schemas.microsoft.com/office/drawing/2014/main" id="{FFDF0171-0D76-3638-8718-ABFAE9612A8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599" y="6520873"/>
            <a:ext cx="4114800" cy="337128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de-DE" dirty="0"/>
              <a:t>ADEBAR 2 | Ziele, Methoden und Organisation | Ort</a:t>
            </a:r>
          </a:p>
        </p:txBody>
      </p:sp>
      <p:sp>
        <p:nvSpPr>
          <p:cNvPr id="7" name="Foliennummernplatzhalter 9">
            <a:extLst>
              <a:ext uri="{FF2B5EF4-FFF2-40B4-BE49-F238E27FC236}">
                <a16:creationId xmlns:a16="http://schemas.microsoft.com/office/drawing/2014/main" id="{F2D372CE-4AF4-5333-3DCD-C837D47FD8C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02436" y="6520873"/>
            <a:ext cx="2743200" cy="33712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A8D8FC93-0E29-453F-A4EA-D855C7BD4B6F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0543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00B91-4DD4-4917-AA8F-127D806C0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2DA7F6-1AD3-B44F-9A7C-80C24BB12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err="1"/>
              <a:t>Liste</a:t>
            </a:r>
            <a:r>
              <a:rPr lang="en-US" sz="4400" b="1" dirty="0"/>
              <a:t> </a:t>
            </a:r>
            <a:r>
              <a:rPr lang="en-US" sz="4400" b="1" dirty="0" err="1"/>
              <a:t>zu</a:t>
            </a:r>
            <a:r>
              <a:rPr lang="en-US" sz="4400" b="1" dirty="0"/>
              <a:t> </a:t>
            </a:r>
            <a:r>
              <a:rPr lang="en-US" sz="4400" b="1" dirty="0" err="1"/>
              <a:t>modellierender</a:t>
            </a:r>
            <a:r>
              <a:rPr lang="en-US" sz="4400" b="1" dirty="0"/>
              <a:t> </a:t>
            </a:r>
            <a:r>
              <a:rPr lang="en-US" sz="4400" b="1" dirty="0" err="1"/>
              <a:t>Arten</a:t>
            </a:r>
            <a:endParaRPr lang="de-DE" sz="4400" b="1" dirty="0"/>
          </a:p>
        </p:txBody>
      </p:sp>
      <p:sp>
        <p:nvSpPr>
          <p:cNvPr id="11" name="Inhaltsplatzhalter 1">
            <a:extLst>
              <a:ext uri="{FF2B5EF4-FFF2-40B4-BE49-F238E27FC236}">
                <a16:creationId xmlns:a16="http://schemas.microsoft.com/office/drawing/2014/main" id="{171FD813-F4D1-F308-3C5D-08C5FB6F4CB1}"/>
              </a:ext>
            </a:extLst>
          </p:cNvPr>
          <p:cNvSpPr txBox="1">
            <a:spLocks/>
          </p:cNvSpPr>
          <p:nvPr/>
        </p:nvSpPr>
        <p:spPr>
          <a:xfrm>
            <a:off x="5891388" y="1842830"/>
            <a:ext cx="5145735" cy="4608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AB43D2B-ECE6-EB0B-16C1-ECE648C452A5}"/>
              </a:ext>
            </a:extLst>
          </p:cNvPr>
          <p:cNvSpPr txBox="1"/>
          <p:nvPr/>
        </p:nvSpPr>
        <p:spPr>
          <a:xfrm>
            <a:off x="838199" y="2178423"/>
            <a:ext cx="1039390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Amsel, Bachstelze,  Blaumeise,  Buchfink, Buntspecht, Dorngrasmücke, Eichelhäher, Elster, Feldlerche, Gartenbaumläufer, Goldammer, Grauschnäpper, Grünfink, Haubenmeise, Hausrotschwanz, Haussperling, </a:t>
            </a:r>
            <a:r>
              <a:rPr lang="de-DE" sz="2000" strike="sngStrik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Heckenbraunelle</a:t>
            </a: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Jagdfasan, Kernbeißer, Klappergrasmücke, Kleiber, Kohlmeise, Mönchsgrasmücke, Nebelkrähe, Rabenkrähe, Ringeltaube, Rotkehlchen, Singdrossel, Sommergoldhähnchen, Star, Stieglitz, Stockente, Sumpfmeise, Tannenmeise, </a:t>
            </a:r>
            <a:r>
              <a:rPr lang="de-DE" sz="2000" strike="sngStrik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Wintergoldhähnchen</a:t>
            </a: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Zaunkönig, Zilpzalp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-&gt; qualitative Erfassung möglich (x = anwesend)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r>
              <a:rPr lang="de-DE" sz="1400" dirty="0">
                <a:latin typeface="DDASans Med" pitchFamily="50" charset="0"/>
              </a:rPr>
              <a:t>ADEBAR-Liste: </a:t>
            </a:r>
            <a:r>
              <a:rPr lang="de-DE" sz="1400" dirty="0">
                <a:solidFill>
                  <a:srgbClr val="FF0000"/>
                </a:solidFill>
                <a:latin typeface="DDASans Med" pitchFamily="50" charset="0"/>
              </a:rPr>
              <a:t>Wintergoldhähnchen</a:t>
            </a:r>
            <a:r>
              <a:rPr lang="de-DE" sz="1400" dirty="0">
                <a:latin typeface="DDASans Med" pitchFamily="50" charset="0"/>
              </a:rPr>
              <a:t> und </a:t>
            </a:r>
            <a:r>
              <a:rPr lang="de-DE" sz="1400" dirty="0">
                <a:solidFill>
                  <a:srgbClr val="FF0000"/>
                </a:solidFill>
                <a:latin typeface="DDASans Med" pitchFamily="50" charset="0"/>
              </a:rPr>
              <a:t>Heckenbraunelle</a:t>
            </a:r>
            <a:r>
              <a:rPr lang="de-DE" sz="1400" dirty="0">
                <a:latin typeface="DDASans Med" pitchFamily="50" charset="0"/>
              </a:rPr>
              <a:t> werden in Brandenburg zusätzlich als ADEBAR-Arten der „vollständigen quantitativen Liste“ angesehen. Von diesen Arten sollen bitte alle Individuen einzeln erfasst und punktverortet werden! Bitte beachten: In der </a:t>
            </a:r>
            <a:r>
              <a:rPr lang="de-DE" sz="1400" dirty="0" err="1">
                <a:latin typeface="DDASans Med" pitchFamily="50" charset="0"/>
              </a:rPr>
              <a:t>NaturaList</a:t>
            </a:r>
            <a:r>
              <a:rPr lang="de-DE" sz="1400" dirty="0">
                <a:latin typeface="DDASans Med" pitchFamily="50" charset="0"/>
              </a:rPr>
              <a:t>-App werden diese Arten ohne das gelbe Symbol dargestellt, weil dies bundesweit einheitlich vorgegeben ist.</a:t>
            </a:r>
            <a:endParaRPr lang="de-DE" sz="1400" dirty="0">
              <a:solidFill>
                <a:schemeClr val="tx1"/>
              </a:solidFill>
              <a:latin typeface="DDASans Med" pitchFamily="50" charset="0"/>
            </a:endParaRPr>
          </a:p>
        </p:txBody>
      </p:sp>
      <p:sp>
        <p:nvSpPr>
          <p:cNvPr id="5" name="Datumsplatzhalter 1">
            <a:extLst>
              <a:ext uri="{FF2B5EF4-FFF2-40B4-BE49-F238E27FC236}">
                <a16:creationId xmlns:a16="http://schemas.microsoft.com/office/drawing/2014/main" id="{CA1EEF67-00D3-165A-A234-38392ACD8432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9435" y="6520873"/>
            <a:ext cx="2743200" cy="33712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E563200A-FFB7-4EB2-917D-85F985BF7640}" type="datetime1">
              <a:rPr lang="de-DE" smtClean="0"/>
              <a:t>16.02.2025</a:t>
            </a:fld>
            <a:endParaRPr lang="de-DE" dirty="0"/>
          </a:p>
        </p:txBody>
      </p:sp>
      <p:sp>
        <p:nvSpPr>
          <p:cNvPr id="7" name="Fußzeilenplatzhalter 8">
            <a:extLst>
              <a:ext uri="{FF2B5EF4-FFF2-40B4-BE49-F238E27FC236}">
                <a16:creationId xmlns:a16="http://schemas.microsoft.com/office/drawing/2014/main" id="{24855ADD-5F0B-9080-CD98-415B7B246CD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599" y="6520873"/>
            <a:ext cx="4114800" cy="337128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de-DE" dirty="0"/>
              <a:t>ADEBAR 2 | Ziele, Methoden und Organisation | Ort</a:t>
            </a:r>
          </a:p>
        </p:txBody>
      </p:sp>
      <p:sp>
        <p:nvSpPr>
          <p:cNvPr id="8" name="Foliennummernplatzhalter 9">
            <a:extLst>
              <a:ext uri="{FF2B5EF4-FFF2-40B4-BE49-F238E27FC236}">
                <a16:creationId xmlns:a16="http://schemas.microsoft.com/office/drawing/2014/main" id="{3D95757E-5CC7-C0FC-85F4-308FC27FCCD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02436" y="6520873"/>
            <a:ext cx="2743200" cy="33712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A8D8FC93-0E29-453F-A4EA-D855C7BD4B6F}" type="slidenum">
              <a:rPr lang="de-DE" smtClean="0"/>
              <a:pPr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28499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0BE18-8EF7-1F84-049F-2C67B9D91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85AE0C-A136-4128-688D-60327D154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“</a:t>
            </a:r>
            <a:r>
              <a:rPr lang="en-US" sz="4400" b="1" dirty="0" err="1"/>
              <a:t>Marktlücke</a:t>
            </a:r>
            <a:r>
              <a:rPr lang="en-US" sz="4400" b="1" dirty="0"/>
              <a:t>”?</a:t>
            </a:r>
            <a:endParaRPr lang="de-DE" sz="4400" b="1" dirty="0"/>
          </a:p>
        </p:txBody>
      </p:sp>
      <p:sp>
        <p:nvSpPr>
          <p:cNvPr id="11" name="Inhaltsplatzhalter 1">
            <a:extLst>
              <a:ext uri="{FF2B5EF4-FFF2-40B4-BE49-F238E27FC236}">
                <a16:creationId xmlns:a16="http://schemas.microsoft.com/office/drawing/2014/main" id="{D2584AC9-0C4B-CA19-4D08-068B613AA6B2}"/>
              </a:ext>
            </a:extLst>
          </p:cNvPr>
          <p:cNvSpPr txBox="1">
            <a:spLocks/>
          </p:cNvSpPr>
          <p:nvPr/>
        </p:nvSpPr>
        <p:spPr>
          <a:xfrm>
            <a:off x="5891388" y="1842830"/>
            <a:ext cx="5145735" cy="4608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342971A-76B1-1DE6-0505-AB6E64F33FA5}"/>
              </a:ext>
            </a:extLst>
          </p:cNvPr>
          <p:cNvSpPr txBox="1"/>
          <p:nvPr/>
        </p:nvSpPr>
        <p:spPr>
          <a:xfrm>
            <a:off x="838199" y="2178423"/>
            <a:ext cx="10393908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Methodik des DDA hat in Brandenburg tlw. Schwächen; manche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Arten, drohen „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durch‘s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Raster“ zu fallen</a:t>
            </a:r>
            <a:endParaRPr lang="de-DE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Betrifft Arten, die grundsätzlich leicht zu erfassen sind, für die man aber bestimmt Habitate gezielt absuchen muss</a:t>
            </a:r>
          </a:p>
          <a:p>
            <a:pPr marL="0" indent="0">
              <a:buNone/>
            </a:pPr>
            <a:endParaRPr lang="de-DE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Beispiele: Haubenlerche, Zwergschnäpper, Drosselrohrsänger, Sperbergrasmücke…?</a:t>
            </a:r>
          </a:p>
          <a:p>
            <a:pPr marL="0" indent="0">
              <a:buNone/>
            </a:pPr>
            <a:endParaRPr lang="de-DE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-&gt; Lösung: Diese Arten möglichst vollständig und unabhängig von der DDA-Methode erfassen und als Zufallsbeobachtung in orniho.de eintragen -&gt; so können die Nachweise bei der Auswertung berücksichtigt werden</a:t>
            </a:r>
            <a:endParaRPr lang="de-DE" sz="1400" dirty="0">
              <a:solidFill>
                <a:schemeClr val="tx1"/>
              </a:solidFill>
              <a:latin typeface="DDASans Med" pitchFamily="50" charset="0"/>
            </a:endParaRPr>
          </a:p>
        </p:txBody>
      </p:sp>
      <p:sp>
        <p:nvSpPr>
          <p:cNvPr id="5" name="Datumsplatzhalter 1">
            <a:extLst>
              <a:ext uri="{FF2B5EF4-FFF2-40B4-BE49-F238E27FC236}">
                <a16:creationId xmlns:a16="http://schemas.microsoft.com/office/drawing/2014/main" id="{C0A8797F-CDBD-4CBF-0B03-3543C63357F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9435" y="6520873"/>
            <a:ext cx="2743200" cy="33712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E563200A-FFB7-4EB2-917D-85F985BF7640}" type="datetime1">
              <a:rPr lang="de-DE" smtClean="0"/>
              <a:t>16.02.2025</a:t>
            </a:fld>
            <a:endParaRPr lang="de-DE" dirty="0"/>
          </a:p>
        </p:txBody>
      </p:sp>
      <p:sp>
        <p:nvSpPr>
          <p:cNvPr id="7" name="Fußzeilenplatzhalter 8">
            <a:extLst>
              <a:ext uri="{FF2B5EF4-FFF2-40B4-BE49-F238E27FC236}">
                <a16:creationId xmlns:a16="http://schemas.microsoft.com/office/drawing/2014/main" id="{18A4B4F8-3977-1B4F-E729-DF86BB2425D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599" y="6520873"/>
            <a:ext cx="4114800" cy="337128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de-DE" dirty="0"/>
              <a:t>ADEBAR 2 | Ziele, Methoden und Organisation | Ort</a:t>
            </a:r>
          </a:p>
        </p:txBody>
      </p:sp>
      <p:sp>
        <p:nvSpPr>
          <p:cNvPr id="8" name="Foliennummernplatzhalter 9">
            <a:extLst>
              <a:ext uri="{FF2B5EF4-FFF2-40B4-BE49-F238E27FC236}">
                <a16:creationId xmlns:a16="http://schemas.microsoft.com/office/drawing/2014/main" id="{740A5EB2-D881-36DB-3BE7-CD694A452B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02436" y="6520873"/>
            <a:ext cx="2743200" cy="33712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A8D8FC93-0E29-453F-A4EA-D855C7BD4B6F}" type="slidenum">
              <a:rPr lang="de-DE" smtClean="0"/>
              <a:pPr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0139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582935-F060-AC2F-433E-D8583695A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err="1"/>
              <a:t>Darstellung</a:t>
            </a:r>
            <a:r>
              <a:rPr lang="en-US" sz="4400" b="1" dirty="0"/>
              <a:t> in NaturaList</a:t>
            </a:r>
            <a:endParaRPr lang="de-DE" sz="4400" b="1" dirty="0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A70AF891-5045-D64F-4650-DA301A19C43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42"/>
          <a:stretch/>
        </p:blipFill>
        <p:spPr>
          <a:xfrm>
            <a:off x="6178550" y="2178423"/>
            <a:ext cx="5175249" cy="3871540"/>
          </a:xfrm>
          <a:prstGeom prst="rect">
            <a:avLst/>
          </a:prstGeo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E675E56-3CE9-EFF0-6F18-0CF442DD44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2200" dirty="0" err="1">
                <a:solidFill>
                  <a:schemeClr val="tx1"/>
                </a:solidFill>
              </a:rPr>
              <a:t>Darstellung</a:t>
            </a:r>
            <a:r>
              <a:rPr lang="en-US" sz="2200" dirty="0">
                <a:solidFill>
                  <a:schemeClr val="tx1"/>
                </a:solidFill>
              </a:rPr>
              <a:t> der “ADEBAR-</a:t>
            </a:r>
            <a:r>
              <a:rPr lang="en-US" sz="2200" dirty="0" err="1">
                <a:solidFill>
                  <a:schemeClr val="tx1"/>
                </a:solidFill>
              </a:rPr>
              <a:t>Arten</a:t>
            </a:r>
            <a:r>
              <a:rPr lang="en-US" sz="2200" dirty="0">
                <a:solidFill>
                  <a:schemeClr val="tx1"/>
                </a:solidFill>
              </a:rPr>
              <a:t>” </a:t>
            </a:r>
            <a:r>
              <a:rPr lang="en-US" sz="2200" dirty="0" err="1">
                <a:solidFill>
                  <a:schemeClr val="tx1"/>
                </a:solidFill>
              </a:rPr>
              <a:t>mit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gelbem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Punkt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als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Hilfestellung</a:t>
            </a:r>
            <a:r>
              <a:rPr lang="en-US" sz="2200" dirty="0">
                <a:solidFill>
                  <a:schemeClr val="tx1"/>
                </a:solidFill>
              </a:rPr>
              <a:t> für die </a:t>
            </a:r>
            <a:r>
              <a:rPr lang="en-US" sz="2200" dirty="0" err="1">
                <a:solidFill>
                  <a:schemeClr val="tx1"/>
                </a:solidFill>
              </a:rPr>
              <a:t>Kartierenden</a:t>
            </a:r>
            <a:endParaRPr lang="en-US" sz="2200" dirty="0">
              <a:solidFill>
                <a:schemeClr val="tx1"/>
              </a:solidFill>
            </a:endParaRPr>
          </a:p>
          <a:p>
            <a:r>
              <a:rPr lang="en-US" sz="2200" dirty="0">
                <a:solidFill>
                  <a:schemeClr val="tx1"/>
                </a:solidFill>
              </a:rPr>
              <a:t>Nur </a:t>
            </a:r>
            <a:r>
              <a:rPr lang="en-US" sz="2200" dirty="0" err="1">
                <a:solidFill>
                  <a:schemeClr val="tx1"/>
                </a:solidFill>
              </a:rPr>
              <a:t>eine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bundesweit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einheitliche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Kennzeichnung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möglich</a:t>
            </a:r>
            <a:r>
              <a:rPr lang="en-US" sz="2200" dirty="0">
                <a:solidFill>
                  <a:schemeClr val="tx1"/>
                </a:solidFill>
              </a:rPr>
              <a:t>! </a:t>
            </a:r>
          </a:p>
          <a:p>
            <a:r>
              <a:rPr lang="en-US" sz="2200" dirty="0" err="1">
                <a:solidFill>
                  <a:schemeClr val="tx1"/>
                </a:solidFill>
              </a:rPr>
              <a:t>länderspezifische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Abweichungen</a:t>
            </a:r>
            <a:r>
              <a:rPr lang="en-US" sz="2200" dirty="0">
                <a:solidFill>
                  <a:schemeClr val="tx1"/>
                </a:solidFill>
              </a:rPr>
              <a:t> in der </a:t>
            </a:r>
            <a:r>
              <a:rPr lang="en-US" sz="2200" dirty="0" err="1">
                <a:solidFill>
                  <a:schemeClr val="tx1"/>
                </a:solidFill>
              </a:rPr>
              <a:t>Erfassung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können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trotzdem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berücksichtigt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werden</a:t>
            </a:r>
            <a:endParaRPr lang="en-US" sz="2200" dirty="0">
              <a:solidFill>
                <a:schemeClr val="tx1"/>
              </a:solidFill>
            </a:endParaRPr>
          </a:p>
          <a:p>
            <a:r>
              <a:rPr lang="en-US" sz="2200" dirty="0"/>
              <a:t>Achtung: </a:t>
            </a:r>
            <a:r>
              <a:rPr lang="en-US" sz="2200" dirty="0" err="1"/>
              <a:t>Freischaltung</a:t>
            </a:r>
            <a:r>
              <a:rPr lang="en-US" sz="2200" dirty="0"/>
              <a:t> </a:t>
            </a:r>
            <a:r>
              <a:rPr lang="en-US" sz="2200" dirty="0" err="1"/>
              <a:t>zum</a:t>
            </a:r>
            <a:r>
              <a:rPr lang="en-US" sz="2200" dirty="0"/>
              <a:t> ADEBAR-Projekt </a:t>
            </a:r>
            <a:r>
              <a:rPr lang="en-US" sz="2200" dirty="0" err="1"/>
              <a:t>erfolgt</a:t>
            </a:r>
            <a:r>
              <a:rPr lang="en-US" sz="2200" dirty="0"/>
              <a:t> </a:t>
            </a:r>
            <a:r>
              <a:rPr lang="en-US" sz="2200" dirty="0" err="1"/>
              <a:t>nicht</a:t>
            </a:r>
            <a:r>
              <a:rPr lang="en-US" sz="2200" dirty="0"/>
              <a:t> </a:t>
            </a:r>
            <a:r>
              <a:rPr lang="en-US" sz="2200" dirty="0" err="1"/>
              <a:t>spezifisch</a:t>
            </a:r>
            <a:r>
              <a:rPr lang="en-US" sz="2200" dirty="0"/>
              <a:t> für </a:t>
            </a:r>
            <a:r>
              <a:rPr lang="en-US" sz="2200" dirty="0" err="1"/>
              <a:t>jedes</a:t>
            </a:r>
            <a:r>
              <a:rPr lang="en-US" sz="2200" dirty="0"/>
              <a:t> TK/4 </a:t>
            </a:r>
            <a:r>
              <a:rPr lang="en-US" sz="2200" dirty="0" err="1"/>
              <a:t>einzeln</a:t>
            </a:r>
            <a:r>
              <a:rPr lang="en-US" sz="2200"/>
              <a:t> -&gt; </a:t>
            </a:r>
            <a:r>
              <a:rPr lang="en-US" sz="2200" dirty="0" err="1"/>
              <a:t>trotzdem</a:t>
            </a:r>
            <a:r>
              <a:rPr lang="en-US" sz="2200" dirty="0"/>
              <a:t> </a:t>
            </a:r>
            <a:r>
              <a:rPr lang="en-US" sz="2200" dirty="0" err="1"/>
              <a:t>soll</a:t>
            </a:r>
            <a:r>
              <a:rPr lang="en-US" sz="2200" dirty="0"/>
              <a:t> </a:t>
            </a:r>
            <a:r>
              <a:rPr lang="en-US" sz="2200" dirty="0" err="1"/>
              <a:t>nur</a:t>
            </a:r>
            <a:r>
              <a:rPr lang="en-US" sz="2200" dirty="0"/>
              <a:t> in den TK/4 </a:t>
            </a:r>
            <a:r>
              <a:rPr lang="en-US" sz="2200" dirty="0" err="1"/>
              <a:t>erfasst</a:t>
            </a:r>
            <a:r>
              <a:rPr lang="en-US" sz="2200" dirty="0"/>
              <a:t> </a:t>
            </a:r>
            <a:r>
              <a:rPr lang="en-US" sz="2200" dirty="0" err="1"/>
              <a:t>werden</a:t>
            </a:r>
            <a:r>
              <a:rPr lang="en-US" sz="2200" dirty="0"/>
              <a:t>, in </a:t>
            </a:r>
            <a:r>
              <a:rPr lang="en-US" sz="2200" dirty="0" err="1"/>
              <a:t>denen</a:t>
            </a:r>
            <a:r>
              <a:rPr lang="en-US" sz="2200" dirty="0"/>
              <a:t> die </a:t>
            </a:r>
            <a:r>
              <a:rPr lang="en-US" sz="2200" dirty="0" err="1"/>
              <a:t>Anmeldung</a:t>
            </a:r>
            <a:r>
              <a:rPr lang="en-US" sz="2200" dirty="0"/>
              <a:t> auf der </a:t>
            </a:r>
            <a:r>
              <a:rPr lang="en-US" sz="2200" dirty="0" err="1"/>
              <a:t>Mitmachbörse</a:t>
            </a:r>
            <a:r>
              <a:rPr lang="en-US" sz="2200" dirty="0"/>
              <a:t> </a:t>
            </a:r>
            <a:r>
              <a:rPr lang="en-US" sz="2200" dirty="0" err="1"/>
              <a:t>erfolgte</a:t>
            </a:r>
            <a:endParaRPr lang="en-US" sz="2200" dirty="0">
              <a:solidFill>
                <a:schemeClr val="tx1"/>
              </a:solidFill>
            </a:endParaRPr>
          </a:p>
          <a:p>
            <a:endParaRPr lang="de-DE" dirty="0"/>
          </a:p>
        </p:txBody>
      </p:sp>
      <p:sp>
        <p:nvSpPr>
          <p:cNvPr id="3" name="Fußzeilenplatzhalter 20">
            <a:extLst>
              <a:ext uri="{FF2B5EF4-FFF2-40B4-BE49-F238E27FC236}">
                <a16:creationId xmlns:a16="http://schemas.microsoft.com/office/drawing/2014/main" id="{E77A5A6A-91C9-D66B-9EAB-1EE77FE4793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81989" y="6520873"/>
            <a:ext cx="4114800" cy="337128"/>
          </a:xfrm>
        </p:spPr>
        <p:txBody>
          <a:bodyPr/>
          <a:lstStyle/>
          <a:p>
            <a:pPr algn="l"/>
            <a:r>
              <a:rPr lang="de-DE" sz="1000" dirty="0">
                <a:latin typeface="DDASans Med" pitchFamily="50" charset="0"/>
              </a:rPr>
              <a:t>ADEBAR 2 | Ziele, Methoden und Organisation</a:t>
            </a:r>
          </a:p>
        </p:txBody>
      </p:sp>
      <p:sp>
        <p:nvSpPr>
          <p:cNvPr id="4" name="Foliennummernplatzhalter 21">
            <a:extLst>
              <a:ext uri="{FF2B5EF4-FFF2-40B4-BE49-F238E27FC236}">
                <a16:creationId xmlns:a16="http://schemas.microsoft.com/office/drawing/2014/main" id="{4CD043BA-97A2-889A-497F-BDA32678CFD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02436" y="6520873"/>
            <a:ext cx="2743200" cy="337128"/>
          </a:xfrm>
        </p:spPr>
        <p:txBody>
          <a:bodyPr/>
          <a:lstStyle/>
          <a:p>
            <a:fld id="{A8D8FC93-0E29-453F-A4EA-D855C7BD4B6F}" type="slidenum">
              <a:rPr lang="de-DE" sz="1000" smtClean="0">
                <a:latin typeface="DDASans Med" pitchFamily="50" charset="0"/>
              </a:rPr>
              <a:pPr/>
              <a:t>18</a:t>
            </a:fld>
            <a:endParaRPr lang="de-DE" sz="1000" dirty="0">
              <a:latin typeface="DDASans Me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4797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E761A1-03AA-7115-3621-2E0422BDB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">
            <a:extLst>
              <a:ext uri="{FF2B5EF4-FFF2-40B4-BE49-F238E27FC236}">
                <a16:creationId xmlns:a16="http://schemas.microsoft.com/office/drawing/2014/main" id="{2BD22DD9-B9B6-CEF6-5F23-A52B30705483}"/>
              </a:ext>
            </a:extLst>
          </p:cNvPr>
          <p:cNvSpPr txBox="1">
            <a:spLocks/>
          </p:cNvSpPr>
          <p:nvPr/>
        </p:nvSpPr>
        <p:spPr>
          <a:xfrm>
            <a:off x="838199" y="6948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rgbClr val="0060A0"/>
                </a:solidFill>
                <a:latin typeface="DDASans" pitchFamily="50" charset="0"/>
                <a:ea typeface="+mj-ea"/>
                <a:cs typeface="+mj-cs"/>
              </a:defRPr>
            </a:lvl1pPr>
          </a:lstStyle>
          <a:p>
            <a:r>
              <a:rPr lang="de-DE" sz="4400" b="1" dirty="0" err="1"/>
              <a:t>Kartierkalender</a:t>
            </a:r>
            <a:endParaRPr lang="de-DE" sz="4400" b="1" dirty="0"/>
          </a:p>
        </p:txBody>
      </p:sp>
      <p:sp>
        <p:nvSpPr>
          <p:cNvPr id="4" name="Datumsplatzhalter 19">
            <a:extLst>
              <a:ext uri="{FF2B5EF4-FFF2-40B4-BE49-F238E27FC236}">
                <a16:creationId xmlns:a16="http://schemas.microsoft.com/office/drawing/2014/main" id="{7B0A8B6C-DDF6-1AAE-84DB-33380410509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70611" y="6574038"/>
            <a:ext cx="2743200" cy="337128"/>
          </a:xfrm>
        </p:spPr>
        <p:txBody>
          <a:bodyPr/>
          <a:lstStyle/>
          <a:p>
            <a:r>
              <a:rPr lang="de-DE" sz="1100">
                <a:latin typeface="DDASans Light" pitchFamily="50" charset="0"/>
              </a:rPr>
              <a:t>26.01.2025</a:t>
            </a:r>
            <a:endParaRPr lang="de-DE" sz="1100" dirty="0">
              <a:latin typeface="DDASans Light" pitchFamily="50" charset="0"/>
            </a:endParaRPr>
          </a:p>
        </p:txBody>
      </p:sp>
      <p:sp>
        <p:nvSpPr>
          <p:cNvPr id="5" name="Fußzeilenplatzhalter 20">
            <a:extLst>
              <a:ext uri="{FF2B5EF4-FFF2-40B4-BE49-F238E27FC236}">
                <a16:creationId xmlns:a16="http://schemas.microsoft.com/office/drawing/2014/main" id="{EC622C42-6565-1CDB-E6DC-DFE15CCE372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599" y="6574038"/>
            <a:ext cx="4114800" cy="337128"/>
          </a:xfrm>
        </p:spPr>
        <p:txBody>
          <a:bodyPr/>
          <a:lstStyle/>
          <a:p>
            <a:r>
              <a:rPr lang="de-DE" sz="1100">
                <a:latin typeface="DDASans Light" pitchFamily="50" charset="0"/>
              </a:rPr>
              <a:t>ADEBAR 2 | Koordinierendentreffen | Uder</a:t>
            </a:r>
            <a:endParaRPr lang="de-DE" sz="1100" dirty="0">
              <a:latin typeface="DDASans Light" pitchFamily="50" charset="0"/>
            </a:endParaRPr>
          </a:p>
        </p:txBody>
      </p:sp>
      <p:sp>
        <p:nvSpPr>
          <p:cNvPr id="6" name="Foliennummernplatzhalter 21">
            <a:extLst>
              <a:ext uri="{FF2B5EF4-FFF2-40B4-BE49-F238E27FC236}">
                <a16:creationId xmlns:a16="http://schemas.microsoft.com/office/drawing/2014/main" id="{A2CB7F91-9C04-6A3C-4A73-C364D2E733C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02436" y="6574038"/>
            <a:ext cx="2743200" cy="337128"/>
          </a:xfrm>
        </p:spPr>
        <p:txBody>
          <a:bodyPr/>
          <a:lstStyle/>
          <a:p>
            <a:fld id="{A8D8FC93-0E29-453F-A4EA-D855C7BD4B6F}" type="slidenum">
              <a:rPr lang="de-DE" sz="1100" smtClean="0">
                <a:latin typeface="DDASans Light" pitchFamily="50" charset="0"/>
              </a:rPr>
              <a:pPr/>
              <a:t>19</a:t>
            </a:fld>
            <a:endParaRPr lang="de-DE" sz="1100" dirty="0">
              <a:latin typeface="DDASans Light" pitchFamily="50" charset="0"/>
            </a:endParaRP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5AA682F9-B917-64A5-B9CD-22B32CB794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2178423"/>
            <a:ext cx="10405057" cy="3871539"/>
          </a:xfrm>
        </p:spPr>
        <p:txBody>
          <a:bodyPr>
            <a:noAutofit/>
          </a:bodyPr>
          <a:lstStyle/>
          <a:p>
            <a:r>
              <a:rPr lang="en-US" sz="2400" dirty="0" err="1">
                <a:cs typeface="Calibri Light" panose="020F0302020204030204" pitchFamily="34" charset="0"/>
              </a:rPr>
              <a:t>Hilfestellung</a:t>
            </a:r>
            <a:r>
              <a:rPr lang="en-US" sz="2400" dirty="0">
                <a:cs typeface="Calibri Light" panose="020F0302020204030204" pitchFamily="34" charset="0"/>
              </a:rPr>
              <a:t> für die </a:t>
            </a:r>
            <a:r>
              <a:rPr lang="en-US" sz="2400" dirty="0" err="1">
                <a:cs typeface="Calibri Light" panose="020F0302020204030204" pitchFamily="34" charset="0"/>
              </a:rPr>
              <a:t>Kartierenden</a:t>
            </a:r>
            <a:r>
              <a:rPr lang="en-US" sz="2400" dirty="0">
                <a:cs typeface="Calibri Light" panose="020F0302020204030204" pitchFamily="34" charset="0"/>
              </a:rPr>
              <a:t> (</a:t>
            </a:r>
            <a:r>
              <a:rPr lang="en-US" sz="2400" dirty="0" err="1">
                <a:cs typeface="Calibri Light" panose="020F0302020204030204" pitchFamily="34" charset="0"/>
              </a:rPr>
              <a:t>räumlich-zeitliche</a:t>
            </a:r>
            <a:r>
              <a:rPr lang="en-US" sz="2400" dirty="0">
                <a:cs typeface="Calibri Light" panose="020F0302020204030204" pitchFamily="34" charset="0"/>
              </a:rPr>
              <a:t> </a:t>
            </a:r>
            <a:r>
              <a:rPr lang="en-US" sz="2400" dirty="0" err="1">
                <a:cs typeface="Calibri Light" panose="020F0302020204030204" pitchFamily="34" charset="0"/>
              </a:rPr>
              <a:t>Planung</a:t>
            </a:r>
            <a:r>
              <a:rPr lang="en-US" sz="2400" dirty="0">
                <a:cs typeface="Calibri Light" panose="020F0302020204030204" pitchFamily="34" charset="0"/>
              </a:rPr>
              <a:t> der </a:t>
            </a:r>
            <a:r>
              <a:rPr lang="en-US" sz="2400" dirty="0" err="1">
                <a:cs typeface="Calibri Light" panose="020F0302020204030204" pitchFamily="34" charset="0"/>
              </a:rPr>
              <a:t>Erfassung</a:t>
            </a:r>
            <a:r>
              <a:rPr lang="en-US" sz="2400" dirty="0">
                <a:cs typeface="Calibri Light" panose="020F0302020204030204" pitchFamily="34" charset="0"/>
              </a:rPr>
              <a:t>)</a:t>
            </a:r>
          </a:p>
          <a:p>
            <a:r>
              <a:rPr lang="en-US" sz="2400" dirty="0" err="1">
                <a:cs typeface="Calibri Light" panose="020F0302020204030204" pitchFamily="34" charset="0"/>
              </a:rPr>
              <a:t>Darstellung</a:t>
            </a:r>
            <a:r>
              <a:rPr lang="en-US" sz="2400" dirty="0">
                <a:cs typeface="Calibri Light" panose="020F0302020204030204" pitchFamily="34" charset="0"/>
              </a:rPr>
              <a:t> von </a:t>
            </a:r>
            <a:r>
              <a:rPr lang="en-US" sz="2400" dirty="0" err="1">
                <a:cs typeface="Calibri Light" panose="020F0302020204030204" pitchFamily="34" charset="0"/>
              </a:rPr>
              <a:t>zeitlichen</a:t>
            </a:r>
            <a:r>
              <a:rPr lang="en-US" sz="2400" dirty="0">
                <a:cs typeface="Calibri Light" panose="020F0302020204030204" pitchFamily="34" charset="0"/>
              </a:rPr>
              <a:t> </a:t>
            </a:r>
            <a:r>
              <a:rPr lang="en-US" sz="2400" dirty="0" err="1">
                <a:cs typeface="Calibri Light" panose="020F0302020204030204" pitchFamily="34" charset="0"/>
              </a:rPr>
              <a:t>Blöcken</a:t>
            </a:r>
            <a:r>
              <a:rPr lang="en-US" sz="2400" dirty="0">
                <a:cs typeface="Calibri Light" panose="020F0302020204030204" pitchFamily="34" charset="0"/>
              </a:rPr>
              <a:t>, die </a:t>
            </a:r>
            <a:r>
              <a:rPr lang="en-US" sz="2400" dirty="0" err="1">
                <a:cs typeface="Calibri Light" panose="020F0302020204030204" pitchFamily="34" charset="0"/>
              </a:rPr>
              <a:t>veranschaulichen</a:t>
            </a:r>
            <a:r>
              <a:rPr lang="en-US" sz="2400" dirty="0">
                <a:cs typeface="Calibri Light" panose="020F0302020204030204" pitchFamily="34" charset="0"/>
              </a:rPr>
              <a:t>, </a:t>
            </a:r>
            <a:r>
              <a:rPr lang="en-US" sz="2400" dirty="0" err="1">
                <a:cs typeface="Calibri Light" panose="020F0302020204030204" pitchFamily="34" charset="0"/>
              </a:rPr>
              <a:t>wann</a:t>
            </a:r>
            <a:r>
              <a:rPr lang="en-US" sz="2400" dirty="0">
                <a:cs typeface="Calibri Light" panose="020F0302020204030204" pitchFamily="34" charset="0"/>
              </a:rPr>
              <a:t> in </a:t>
            </a:r>
            <a:r>
              <a:rPr lang="en-US" sz="2400" dirty="0" err="1">
                <a:cs typeface="Calibri Light" panose="020F0302020204030204" pitchFamily="34" charset="0"/>
              </a:rPr>
              <a:t>welchem</a:t>
            </a:r>
            <a:r>
              <a:rPr lang="en-US" sz="2400" dirty="0">
                <a:cs typeface="Calibri Light" panose="020F0302020204030204" pitchFamily="34" charset="0"/>
              </a:rPr>
              <a:t> Habitat ADEBAR-Listen </a:t>
            </a:r>
            <a:r>
              <a:rPr lang="en-US" sz="2400" dirty="0" err="1">
                <a:cs typeface="Calibri Light" panose="020F0302020204030204" pitchFamily="34" charset="0"/>
              </a:rPr>
              <a:t>angelegt</a:t>
            </a:r>
            <a:r>
              <a:rPr lang="en-US" sz="2400" dirty="0">
                <a:cs typeface="Calibri Light" panose="020F0302020204030204" pitchFamily="34" charset="0"/>
              </a:rPr>
              <a:t> </a:t>
            </a:r>
            <a:r>
              <a:rPr lang="en-US" sz="2400" dirty="0" err="1">
                <a:cs typeface="Calibri Light" panose="020F0302020204030204" pitchFamily="34" charset="0"/>
              </a:rPr>
              <a:t>werden</a:t>
            </a:r>
            <a:r>
              <a:rPr lang="en-US" sz="2400" dirty="0">
                <a:cs typeface="Calibri Light" panose="020F0302020204030204" pitchFamily="34" charset="0"/>
              </a:rPr>
              <a:t> </a:t>
            </a:r>
            <a:r>
              <a:rPr lang="en-US" sz="2400" dirty="0" err="1">
                <a:cs typeface="Calibri Light" panose="020F0302020204030204" pitchFamily="34" charset="0"/>
              </a:rPr>
              <a:t>sollten</a:t>
            </a:r>
            <a:endParaRPr lang="en-US" sz="2400" dirty="0">
              <a:cs typeface="Calibri Light" panose="020F0302020204030204" pitchFamily="34" charset="0"/>
            </a:endParaRPr>
          </a:p>
          <a:p>
            <a:r>
              <a:rPr lang="en-US" sz="2400" dirty="0" err="1">
                <a:cs typeface="Calibri Light" panose="020F0302020204030204" pitchFamily="34" charset="0"/>
              </a:rPr>
              <a:t>Langversion</a:t>
            </a:r>
            <a:r>
              <a:rPr lang="en-US" sz="2400" dirty="0">
                <a:cs typeface="Calibri Light" panose="020F0302020204030204" pitchFamily="34" charset="0"/>
              </a:rPr>
              <a:t> (2 S.): </a:t>
            </a:r>
          </a:p>
          <a:p>
            <a:pPr lvl="1"/>
            <a:r>
              <a:rPr lang="en-US" sz="2000" dirty="0" err="1">
                <a:cs typeface="Calibri Light" panose="020F0302020204030204" pitchFamily="34" charset="0"/>
              </a:rPr>
              <a:t>Darstellung</a:t>
            </a:r>
            <a:r>
              <a:rPr lang="en-US" sz="2000" dirty="0">
                <a:cs typeface="Calibri Light" panose="020F0302020204030204" pitchFamily="34" charset="0"/>
              </a:rPr>
              <a:t> von </a:t>
            </a:r>
            <a:r>
              <a:rPr lang="en-US" sz="2000" dirty="0" err="1">
                <a:cs typeface="Calibri Light" panose="020F0302020204030204" pitchFamily="34" charset="0"/>
              </a:rPr>
              <a:t>Zeitfenstern</a:t>
            </a:r>
            <a:r>
              <a:rPr lang="en-US" sz="2000" dirty="0">
                <a:cs typeface="Calibri Light" panose="020F0302020204030204" pitchFamily="34" charset="0"/>
              </a:rPr>
              <a:t> der </a:t>
            </a:r>
            <a:r>
              <a:rPr lang="en-US" sz="2000" dirty="0" err="1">
                <a:cs typeface="Calibri Light" panose="020F0302020204030204" pitchFamily="34" charset="0"/>
              </a:rPr>
              <a:t>Einzelarten</a:t>
            </a:r>
            <a:r>
              <a:rPr lang="en-US" sz="2000" dirty="0">
                <a:cs typeface="Calibri Light" panose="020F0302020204030204" pitchFamily="34" charset="0"/>
              </a:rPr>
              <a:t> </a:t>
            </a:r>
          </a:p>
          <a:p>
            <a:pPr lvl="1"/>
            <a:r>
              <a:rPr lang="en-US" sz="2000" dirty="0">
                <a:cs typeface="Calibri Light" panose="020F0302020204030204" pitchFamily="34" charset="0"/>
              </a:rPr>
              <a:t>“</a:t>
            </a:r>
            <a:r>
              <a:rPr lang="en-US" sz="2000" dirty="0" err="1">
                <a:cs typeface="Calibri Light" panose="020F0302020204030204" pitchFamily="34" charset="0"/>
              </a:rPr>
              <a:t>Nachschlagewerk</a:t>
            </a:r>
            <a:r>
              <a:rPr lang="en-US" sz="2000" dirty="0">
                <a:cs typeface="Calibri Light" panose="020F0302020204030204" pitchFamily="34" charset="0"/>
              </a:rPr>
              <a:t>” für </a:t>
            </a:r>
            <a:r>
              <a:rPr lang="en-US" sz="2000" dirty="0" err="1">
                <a:cs typeface="Calibri Light" panose="020F0302020204030204" pitchFamily="34" charset="0"/>
              </a:rPr>
              <a:t>Infos</a:t>
            </a:r>
            <a:r>
              <a:rPr lang="en-US" sz="2000" dirty="0">
                <a:cs typeface="Calibri Light" panose="020F0302020204030204" pitchFamily="34" charset="0"/>
              </a:rPr>
              <a:t> </a:t>
            </a:r>
            <a:r>
              <a:rPr lang="en-US" sz="2000" dirty="0" err="1">
                <a:cs typeface="Calibri Light" panose="020F0302020204030204" pitchFamily="34" charset="0"/>
              </a:rPr>
              <a:t>zu</a:t>
            </a:r>
            <a:r>
              <a:rPr lang="en-US" sz="2000" dirty="0">
                <a:cs typeface="Calibri Light" panose="020F0302020204030204" pitchFamily="34" charset="0"/>
              </a:rPr>
              <a:t> </a:t>
            </a:r>
            <a:r>
              <a:rPr lang="en-US" sz="2000" dirty="0" err="1">
                <a:cs typeface="Calibri Light" panose="020F0302020204030204" pitchFamily="34" charset="0"/>
              </a:rPr>
              <a:t>einzelnen</a:t>
            </a:r>
            <a:r>
              <a:rPr lang="en-US" sz="2000" dirty="0">
                <a:cs typeface="Calibri Light" panose="020F0302020204030204" pitchFamily="34" charset="0"/>
              </a:rPr>
              <a:t> </a:t>
            </a:r>
            <a:r>
              <a:rPr lang="en-US" sz="2000" dirty="0" err="1">
                <a:cs typeface="Calibri Light" panose="020F0302020204030204" pitchFamily="34" charset="0"/>
              </a:rPr>
              <a:t>Arten</a:t>
            </a:r>
            <a:r>
              <a:rPr lang="en-US" sz="2000" dirty="0">
                <a:cs typeface="Calibri Light" panose="020F0302020204030204" pitchFamily="34" charset="0"/>
              </a:rPr>
              <a:t> </a:t>
            </a:r>
          </a:p>
          <a:p>
            <a:r>
              <a:rPr lang="en-US" sz="2400" dirty="0" err="1">
                <a:cs typeface="Calibri Light" panose="020F0302020204030204" pitchFamily="34" charset="0"/>
              </a:rPr>
              <a:t>Kurzversion</a:t>
            </a:r>
            <a:r>
              <a:rPr lang="en-US" sz="2400" dirty="0">
                <a:cs typeface="Calibri Light" panose="020F0302020204030204" pitchFamily="34" charset="0"/>
              </a:rPr>
              <a:t> (1 S.):</a:t>
            </a:r>
          </a:p>
          <a:p>
            <a:pPr lvl="1"/>
            <a:r>
              <a:rPr lang="en-US" sz="2000" dirty="0" err="1">
                <a:cs typeface="Calibri Light" panose="020F0302020204030204" pitchFamily="34" charset="0"/>
              </a:rPr>
              <a:t>Zusammenfassung</a:t>
            </a:r>
            <a:r>
              <a:rPr lang="en-US" sz="2000" dirty="0">
                <a:cs typeface="Calibri Light" panose="020F0302020204030204" pitchFamily="34" charset="0"/>
              </a:rPr>
              <a:t> von </a:t>
            </a:r>
            <a:r>
              <a:rPr lang="en-US" sz="2000" dirty="0" err="1">
                <a:cs typeface="Calibri Light" panose="020F0302020204030204" pitchFamily="34" charset="0"/>
              </a:rPr>
              <a:t>Arten</a:t>
            </a:r>
            <a:r>
              <a:rPr lang="en-US" sz="2000" dirty="0">
                <a:cs typeface="Calibri Light" panose="020F0302020204030204" pitchFamily="34" charset="0"/>
              </a:rPr>
              <a:t> </a:t>
            </a:r>
            <a:r>
              <a:rPr lang="en-US" sz="2000" dirty="0" err="1">
                <a:cs typeface="Calibri Light" panose="020F0302020204030204" pitchFamily="34" charset="0"/>
              </a:rPr>
              <a:t>zu</a:t>
            </a:r>
            <a:r>
              <a:rPr lang="en-US" sz="2000" dirty="0">
                <a:cs typeface="Calibri Light" panose="020F0302020204030204" pitchFamily="34" charset="0"/>
              </a:rPr>
              <a:t> </a:t>
            </a:r>
            <a:r>
              <a:rPr lang="en-US" sz="2000" dirty="0" err="1">
                <a:cs typeface="Calibri Light" panose="020F0302020204030204" pitchFamily="34" charset="0"/>
              </a:rPr>
              <a:t>Artengruppen</a:t>
            </a:r>
            <a:endParaRPr lang="en-US" sz="2000" dirty="0">
              <a:cs typeface="Calibri Light" panose="020F0302020204030204" pitchFamily="34" charset="0"/>
            </a:endParaRPr>
          </a:p>
          <a:p>
            <a:pPr lvl="1"/>
            <a:r>
              <a:rPr lang="en-US" sz="2000" dirty="0">
                <a:cs typeface="Calibri Light" panose="020F0302020204030204" pitchFamily="34" charset="0"/>
              </a:rPr>
              <a:t>Schnelle </a:t>
            </a:r>
            <a:r>
              <a:rPr lang="en-US" sz="2000" dirty="0" err="1">
                <a:cs typeface="Calibri Light" panose="020F0302020204030204" pitchFamily="34" charset="0"/>
              </a:rPr>
              <a:t>Übersicht</a:t>
            </a:r>
            <a:r>
              <a:rPr lang="en-US" sz="2000" dirty="0">
                <a:cs typeface="Calibri Light" panose="020F0302020204030204" pitchFamily="34" charset="0"/>
              </a:rPr>
              <a:t> </a:t>
            </a:r>
            <a:r>
              <a:rPr lang="en-US" sz="2000" dirty="0" err="1">
                <a:cs typeface="Calibri Light" panose="020F0302020204030204" pitchFamily="34" charset="0"/>
              </a:rPr>
              <a:t>über</a:t>
            </a:r>
            <a:r>
              <a:rPr lang="en-US" sz="2000" dirty="0">
                <a:cs typeface="Calibri Light" panose="020F0302020204030204" pitchFamily="34" charset="0"/>
              </a:rPr>
              <a:t> die </a:t>
            </a:r>
            <a:r>
              <a:rPr lang="en-US" sz="2000" dirty="0" err="1">
                <a:cs typeface="Calibri Light" panose="020F0302020204030204" pitchFamily="34" charset="0"/>
              </a:rPr>
              <a:t>Lebensräume</a:t>
            </a:r>
            <a:endParaRPr lang="en-US" sz="2000" dirty="0">
              <a:cs typeface="Calibri Light" panose="020F0302020204030204" pitchFamily="34" charset="0"/>
            </a:endParaRPr>
          </a:p>
          <a:p>
            <a:pPr lvl="1"/>
            <a:endParaRPr lang="en-US" sz="2000" dirty="0">
              <a:cs typeface="Calibri Light" panose="020F0302020204030204" pitchFamily="34" charset="0"/>
            </a:endParaRPr>
          </a:p>
          <a:p>
            <a:endParaRPr lang="en-US" sz="2000" dirty="0">
              <a:cs typeface="Calibri Light" panose="020F030202020403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9185187-2A8D-F3DB-CED0-37C44384F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338" y="3607517"/>
            <a:ext cx="1898853" cy="189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60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Y:\Anlagen\ADEBAR_Cover.jpg">
            <a:extLst>
              <a:ext uri="{FF2B5EF4-FFF2-40B4-BE49-F238E27FC236}">
                <a16:creationId xmlns:a16="http://schemas.microsoft.com/office/drawing/2014/main" id="{EB20AA08-1B14-8D33-D987-113ECD2A6C8A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85" b="30685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711A61D1-9EF5-F3B9-188F-2F889580A612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de-DE" sz="4800" dirty="0"/>
              <a:t>Brauchen wir einen neuen ADEBAR?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4DEDFB38-683D-B1BE-88BF-C48EA077F2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de-DE" dirty="0"/>
              <a:t>ADEBAR 2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D6DA86D-841F-A10F-B71F-8DFD5EC423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256" y="2478161"/>
            <a:ext cx="2501953" cy="355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370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1358B9-400C-4918-0A13-A71C44DED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">
            <a:extLst>
              <a:ext uri="{FF2B5EF4-FFF2-40B4-BE49-F238E27FC236}">
                <a16:creationId xmlns:a16="http://schemas.microsoft.com/office/drawing/2014/main" id="{FFF62E63-B4CE-C053-F328-E2D76F287A67}"/>
              </a:ext>
            </a:extLst>
          </p:cNvPr>
          <p:cNvSpPr txBox="1">
            <a:spLocks/>
          </p:cNvSpPr>
          <p:nvPr/>
        </p:nvSpPr>
        <p:spPr>
          <a:xfrm>
            <a:off x="9469677" y="11958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rgbClr val="0060A0"/>
                </a:solidFill>
                <a:latin typeface="DDASans" pitchFamily="50" charset="0"/>
                <a:ea typeface="+mj-ea"/>
                <a:cs typeface="+mj-cs"/>
              </a:defRPr>
            </a:lvl1pPr>
          </a:lstStyle>
          <a:p>
            <a:r>
              <a:rPr lang="de-DE" sz="2000" b="1" dirty="0" err="1"/>
              <a:t>Kartierkalender</a:t>
            </a:r>
            <a:r>
              <a:rPr lang="de-DE" sz="2000" b="1" dirty="0"/>
              <a:t> – </a:t>
            </a:r>
          </a:p>
          <a:p>
            <a:r>
              <a:rPr lang="de-DE" sz="2000" b="1" dirty="0"/>
              <a:t>Langversion 1/2</a:t>
            </a:r>
            <a:endParaRPr lang="de-DE" sz="4400" b="1" dirty="0"/>
          </a:p>
        </p:txBody>
      </p:sp>
      <p:sp>
        <p:nvSpPr>
          <p:cNvPr id="4" name="Datumsplatzhalter 19">
            <a:extLst>
              <a:ext uri="{FF2B5EF4-FFF2-40B4-BE49-F238E27FC236}">
                <a16:creationId xmlns:a16="http://schemas.microsoft.com/office/drawing/2014/main" id="{32BD6E44-1868-DEB3-CAD1-49E8127DE911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70611" y="6574038"/>
            <a:ext cx="2743200" cy="337128"/>
          </a:xfrm>
        </p:spPr>
        <p:txBody>
          <a:bodyPr/>
          <a:lstStyle/>
          <a:p>
            <a:r>
              <a:rPr lang="de-DE" sz="1100">
                <a:latin typeface="DDASans Light" pitchFamily="50" charset="0"/>
              </a:rPr>
              <a:t>26.01.2025</a:t>
            </a:r>
            <a:endParaRPr lang="de-DE" sz="1100" dirty="0">
              <a:latin typeface="DDASans Light" pitchFamily="50" charset="0"/>
            </a:endParaRPr>
          </a:p>
        </p:txBody>
      </p:sp>
      <p:sp>
        <p:nvSpPr>
          <p:cNvPr id="5" name="Fußzeilenplatzhalter 20">
            <a:extLst>
              <a:ext uri="{FF2B5EF4-FFF2-40B4-BE49-F238E27FC236}">
                <a16:creationId xmlns:a16="http://schemas.microsoft.com/office/drawing/2014/main" id="{177CA3D6-4B91-2AD6-DFCD-A6071487F8A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599" y="6574038"/>
            <a:ext cx="4114800" cy="337128"/>
          </a:xfrm>
        </p:spPr>
        <p:txBody>
          <a:bodyPr/>
          <a:lstStyle/>
          <a:p>
            <a:r>
              <a:rPr lang="de-DE" sz="1100">
                <a:latin typeface="DDASans Light" pitchFamily="50" charset="0"/>
              </a:rPr>
              <a:t>ADEBAR 2 | Koordinierendentreffen | Uder</a:t>
            </a:r>
            <a:endParaRPr lang="de-DE" sz="1100" dirty="0">
              <a:latin typeface="DDASans Light" pitchFamily="50" charset="0"/>
            </a:endParaRPr>
          </a:p>
        </p:txBody>
      </p:sp>
      <p:sp>
        <p:nvSpPr>
          <p:cNvPr id="6" name="Foliennummernplatzhalter 21">
            <a:extLst>
              <a:ext uri="{FF2B5EF4-FFF2-40B4-BE49-F238E27FC236}">
                <a16:creationId xmlns:a16="http://schemas.microsoft.com/office/drawing/2014/main" id="{33AE2A1D-B926-7193-7A47-60308AE6AFF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02436" y="6574038"/>
            <a:ext cx="2743200" cy="337128"/>
          </a:xfrm>
        </p:spPr>
        <p:txBody>
          <a:bodyPr/>
          <a:lstStyle/>
          <a:p>
            <a:fld id="{A8D8FC93-0E29-453F-A4EA-D855C7BD4B6F}" type="slidenum">
              <a:rPr lang="de-DE" sz="1100" smtClean="0">
                <a:latin typeface="DDASans Light" pitchFamily="50" charset="0"/>
              </a:rPr>
              <a:pPr/>
              <a:t>20</a:t>
            </a:fld>
            <a:endParaRPr lang="de-DE" sz="1100" dirty="0">
              <a:latin typeface="DDASans Light" pitchFamily="50" charset="0"/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4206D2B2-80BA-2543-A3FA-C92962C6C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890" y="335539"/>
            <a:ext cx="9142005" cy="607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597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E4E0D2-C624-1A70-B39C-53A6C1B07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">
            <a:extLst>
              <a:ext uri="{FF2B5EF4-FFF2-40B4-BE49-F238E27FC236}">
                <a16:creationId xmlns:a16="http://schemas.microsoft.com/office/drawing/2014/main" id="{A3CD863D-2507-8A35-2088-6920B96A6F5E}"/>
              </a:ext>
            </a:extLst>
          </p:cNvPr>
          <p:cNvSpPr txBox="1">
            <a:spLocks/>
          </p:cNvSpPr>
          <p:nvPr/>
        </p:nvSpPr>
        <p:spPr>
          <a:xfrm>
            <a:off x="9469677" y="11958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rgbClr val="0060A0"/>
                </a:solidFill>
                <a:latin typeface="DDASans" pitchFamily="50" charset="0"/>
                <a:ea typeface="+mj-ea"/>
                <a:cs typeface="+mj-cs"/>
              </a:defRPr>
            </a:lvl1pPr>
          </a:lstStyle>
          <a:p>
            <a:r>
              <a:rPr lang="de-DE" sz="2000" b="1" dirty="0" err="1"/>
              <a:t>Kartierkalender</a:t>
            </a:r>
            <a:r>
              <a:rPr lang="de-DE" sz="2000" b="1" dirty="0"/>
              <a:t> – </a:t>
            </a:r>
          </a:p>
          <a:p>
            <a:r>
              <a:rPr lang="de-DE" sz="2000" b="1" dirty="0"/>
              <a:t>Langversion 2/2</a:t>
            </a:r>
            <a:endParaRPr lang="de-DE" sz="4400" b="1" dirty="0"/>
          </a:p>
        </p:txBody>
      </p:sp>
      <p:sp>
        <p:nvSpPr>
          <p:cNvPr id="4" name="Datumsplatzhalter 19">
            <a:extLst>
              <a:ext uri="{FF2B5EF4-FFF2-40B4-BE49-F238E27FC236}">
                <a16:creationId xmlns:a16="http://schemas.microsoft.com/office/drawing/2014/main" id="{35AE5F0F-D397-7CBE-AE8E-74268A10105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70611" y="6574038"/>
            <a:ext cx="2743200" cy="337128"/>
          </a:xfrm>
        </p:spPr>
        <p:txBody>
          <a:bodyPr/>
          <a:lstStyle/>
          <a:p>
            <a:r>
              <a:rPr lang="de-DE" sz="1100">
                <a:latin typeface="DDASans Light" pitchFamily="50" charset="0"/>
              </a:rPr>
              <a:t>26.01.2025</a:t>
            </a:r>
            <a:endParaRPr lang="de-DE" sz="1100" dirty="0">
              <a:latin typeface="DDASans Light" pitchFamily="50" charset="0"/>
            </a:endParaRPr>
          </a:p>
        </p:txBody>
      </p:sp>
      <p:sp>
        <p:nvSpPr>
          <p:cNvPr id="5" name="Fußzeilenplatzhalter 20">
            <a:extLst>
              <a:ext uri="{FF2B5EF4-FFF2-40B4-BE49-F238E27FC236}">
                <a16:creationId xmlns:a16="http://schemas.microsoft.com/office/drawing/2014/main" id="{329B645D-6C14-FBB5-A057-AC28B7343A9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599" y="6574038"/>
            <a:ext cx="4114800" cy="337128"/>
          </a:xfrm>
        </p:spPr>
        <p:txBody>
          <a:bodyPr/>
          <a:lstStyle/>
          <a:p>
            <a:r>
              <a:rPr lang="de-DE" sz="1100">
                <a:latin typeface="DDASans Light" pitchFamily="50" charset="0"/>
              </a:rPr>
              <a:t>ADEBAR 2 | Koordinierendentreffen | Uder</a:t>
            </a:r>
            <a:endParaRPr lang="de-DE" sz="1100" dirty="0">
              <a:latin typeface="DDASans Light" pitchFamily="50" charset="0"/>
            </a:endParaRPr>
          </a:p>
        </p:txBody>
      </p:sp>
      <p:sp>
        <p:nvSpPr>
          <p:cNvPr id="6" name="Foliennummernplatzhalter 21">
            <a:extLst>
              <a:ext uri="{FF2B5EF4-FFF2-40B4-BE49-F238E27FC236}">
                <a16:creationId xmlns:a16="http://schemas.microsoft.com/office/drawing/2014/main" id="{0524BDCD-567B-94F2-C83A-DD19DD05877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02436" y="6574038"/>
            <a:ext cx="2743200" cy="337128"/>
          </a:xfrm>
        </p:spPr>
        <p:txBody>
          <a:bodyPr/>
          <a:lstStyle/>
          <a:p>
            <a:fld id="{A8D8FC93-0E29-453F-A4EA-D855C7BD4B6F}" type="slidenum">
              <a:rPr lang="de-DE" sz="1100" smtClean="0">
                <a:latin typeface="DDASans Light" pitchFamily="50" charset="0"/>
              </a:rPr>
              <a:pPr/>
              <a:t>21</a:t>
            </a:fld>
            <a:endParaRPr lang="de-DE" sz="1100" dirty="0">
              <a:latin typeface="DDASans Light" pitchFamily="50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F56FF82-F19B-9D21-B985-69117331E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370" y="363255"/>
            <a:ext cx="8908890" cy="609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7039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A72A5-A2A4-717F-642F-110F3AA79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">
            <a:extLst>
              <a:ext uri="{FF2B5EF4-FFF2-40B4-BE49-F238E27FC236}">
                <a16:creationId xmlns:a16="http://schemas.microsoft.com/office/drawing/2014/main" id="{C0E899D3-82F4-40A4-8860-729956142D5D}"/>
              </a:ext>
            </a:extLst>
          </p:cNvPr>
          <p:cNvSpPr txBox="1">
            <a:spLocks/>
          </p:cNvSpPr>
          <p:nvPr/>
        </p:nvSpPr>
        <p:spPr>
          <a:xfrm>
            <a:off x="9469677" y="11958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rgbClr val="0060A0"/>
                </a:solidFill>
                <a:latin typeface="DDASans" pitchFamily="50" charset="0"/>
                <a:ea typeface="+mj-ea"/>
                <a:cs typeface="+mj-cs"/>
              </a:defRPr>
            </a:lvl1pPr>
          </a:lstStyle>
          <a:p>
            <a:r>
              <a:rPr lang="de-DE" sz="2000" b="1" dirty="0" err="1"/>
              <a:t>Kartierkalender</a:t>
            </a:r>
            <a:r>
              <a:rPr lang="de-DE" sz="2000" b="1" dirty="0"/>
              <a:t> – </a:t>
            </a:r>
          </a:p>
          <a:p>
            <a:r>
              <a:rPr lang="de-DE" sz="2000" b="1" dirty="0"/>
              <a:t>Kurzversion </a:t>
            </a:r>
            <a:endParaRPr lang="de-DE" sz="4400" b="1" dirty="0"/>
          </a:p>
        </p:txBody>
      </p:sp>
      <p:sp>
        <p:nvSpPr>
          <p:cNvPr id="4" name="Datumsplatzhalter 19">
            <a:extLst>
              <a:ext uri="{FF2B5EF4-FFF2-40B4-BE49-F238E27FC236}">
                <a16:creationId xmlns:a16="http://schemas.microsoft.com/office/drawing/2014/main" id="{40001B56-F7A0-78B9-2A1D-8B382C6B4BC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70611" y="6574038"/>
            <a:ext cx="2743200" cy="337128"/>
          </a:xfrm>
        </p:spPr>
        <p:txBody>
          <a:bodyPr/>
          <a:lstStyle/>
          <a:p>
            <a:r>
              <a:rPr lang="de-DE" sz="1100">
                <a:latin typeface="DDASans Light" pitchFamily="50" charset="0"/>
              </a:rPr>
              <a:t>26.01.2025</a:t>
            </a:r>
            <a:endParaRPr lang="de-DE" sz="1100" dirty="0">
              <a:latin typeface="DDASans Light" pitchFamily="50" charset="0"/>
            </a:endParaRPr>
          </a:p>
        </p:txBody>
      </p:sp>
      <p:sp>
        <p:nvSpPr>
          <p:cNvPr id="5" name="Fußzeilenplatzhalter 20">
            <a:extLst>
              <a:ext uri="{FF2B5EF4-FFF2-40B4-BE49-F238E27FC236}">
                <a16:creationId xmlns:a16="http://schemas.microsoft.com/office/drawing/2014/main" id="{275008AC-187E-D81E-CF9D-E71E7901616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599" y="6574038"/>
            <a:ext cx="4114800" cy="337128"/>
          </a:xfrm>
        </p:spPr>
        <p:txBody>
          <a:bodyPr/>
          <a:lstStyle/>
          <a:p>
            <a:r>
              <a:rPr lang="de-DE" sz="1100">
                <a:latin typeface="DDASans Light" pitchFamily="50" charset="0"/>
              </a:rPr>
              <a:t>ADEBAR 2 | Koordinierendentreffen | Uder</a:t>
            </a:r>
            <a:endParaRPr lang="de-DE" sz="1100" dirty="0">
              <a:latin typeface="DDASans Light" pitchFamily="50" charset="0"/>
            </a:endParaRPr>
          </a:p>
        </p:txBody>
      </p:sp>
      <p:sp>
        <p:nvSpPr>
          <p:cNvPr id="6" name="Foliennummernplatzhalter 21">
            <a:extLst>
              <a:ext uri="{FF2B5EF4-FFF2-40B4-BE49-F238E27FC236}">
                <a16:creationId xmlns:a16="http://schemas.microsoft.com/office/drawing/2014/main" id="{2A43E863-8209-B9B3-A852-7AECA3E742A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02436" y="6574038"/>
            <a:ext cx="2743200" cy="337128"/>
          </a:xfrm>
        </p:spPr>
        <p:txBody>
          <a:bodyPr/>
          <a:lstStyle/>
          <a:p>
            <a:fld id="{A8D8FC93-0E29-453F-A4EA-D855C7BD4B6F}" type="slidenum">
              <a:rPr lang="de-DE" sz="1100" smtClean="0">
                <a:latin typeface="DDASans Light" pitchFamily="50" charset="0"/>
              </a:rPr>
              <a:pPr/>
              <a:t>22</a:t>
            </a:fld>
            <a:endParaRPr lang="de-DE" sz="1100" dirty="0">
              <a:latin typeface="DDASans Light" pitchFamily="50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1050176-E8FD-6CAC-A08C-8D2929D275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223"/>
          <a:stretch/>
        </p:blipFill>
        <p:spPr>
          <a:xfrm>
            <a:off x="366777" y="942185"/>
            <a:ext cx="9102900" cy="542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5585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00B91-4DD4-4917-AA8F-127D806C0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2DA7F6-1AD3-B44F-9A7C-80C24BB12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err="1"/>
              <a:t>Analoge</a:t>
            </a:r>
            <a:r>
              <a:rPr lang="en-US" sz="4400" b="1" dirty="0"/>
              <a:t> </a:t>
            </a:r>
            <a:r>
              <a:rPr lang="en-US" sz="4400" b="1" dirty="0" err="1"/>
              <a:t>Erfassung</a:t>
            </a:r>
            <a:endParaRPr lang="de-DE" sz="4400" b="1" dirty="0"/>
          </a:p>
        </p:txBody>
      </p:sp>
      <p:sp>
        <p:nvSpPr>
          <p:cNvPr id="11" name="Inhaltsplatzhalter 1">
            <a:extLst>
              <a:ext uri="{FF2B5EF4-FFF2-40B4-BE49-F238E27FC236}">
                <a16:creationId xmlns:a16="http://schemas.microsoft.com/office/drawing/2014/main" id="{171FD813-F4D1-F308-3C5D-08C5FB6F4CB1}"/>
              </a:ext>
            </a:extLst>
          </p:cNvPr>
          <p:cNvSpPr txBox="1">
            <a:spLocks/>
          </p:cNvSpPr>
          <p:nvPr/>
        </p:nvSpPr>
        <p:spPr>
          <a:xfrm>
            <a:off x="5891388" y="1842830"/>
            <a:ext cx="5145735" cy="4608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3" name="Datumsplatzhalter 19">
            <a:extLst>
              <a:ext uri="{FF2B5EF4-FFF2-40B4-BE49-F238E27FC236}">
                <a16:creationId xmlns:a16="http://schemas.microsoft.com/office/drawing/2014/main" id="{B51AD043-679A-B15D-A8D3-28238D70FA9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70611" y="6574038"/>
            <a:ext cx="2743200" cy="337128"/>
          </a:xfrm>
        </p:spPr>
        <p:txBody>
          <a:bodyPr/>
          <a:lstStyle/>
          <a:p>
            <a:fld id="{21EFFBD2-5A78-4BDF-9B7E-3517A7EC1CB5}" type="datetime1">
              <a:rPr lang="de-DE" sz="1100" smtClean="0">
                <a:latin typeface="DDASans Light" pitchFamily="50" charset="0"/>
              </a:rPr>
              <a:t>16.02.2025</a:t>
            </a:fld>
            <a:endParaRPr lang="de-DE" sz="1100" dirty="0">
              <a:latin typeface="DDASans Light" pitchFamily="50" charset="0"/>
            </a:endParaRPr>
          </a:p>
        </p:txBody>
      </p:sp>
      <p:sp>
        <p:nvSpPr>
          <p:cNvPr id="5" name="Foliennummernplatzhalter 21">
            <a:extLst>
              <a:ext uri="{FF2B5EF4-FFF2-40B4-BE49-F238E27FC236}">
                <a16:creationId xmlns:a16="http://schemas.microsoft.com/office/drawing/2014/main" id="{664CBD53-329F-3F10-171A-62FEBB59694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02436" y="6574038"/>
            <a:ext cx="2743200" cy="337128"/>
          </a:xfrm>
        </p:spPr>
        <p:txBody>
          <a:bodyPr/>
          <a:lstStyle/>
          <a:p>
            <a:fld id="{A8D8FC93-0E29-453F-A4EA-D855C7BD4B6F}" type="slidenum">
              <a:rPr lang="de-DE" sz="1100" smtClean="0">
                <a:latin typeface="DDASans Light" pitchFamily="50" charset="0"/>
              </a:rPr>
              <a:pPr/>
              <a:t>23</a:t>
            </a:fld>
            <a:endParaRPr lang="de-DE" sz="1100" dirty="0">
              <a:latin typeface="DDASans Light" pitchFamily="50" charset="0"/>
            </a:endParaRPr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A552C043-AEA3-C6AA-8497-4DBFFF8FE2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2178423"/>
            <a:ext cx="10515599" cy="3871539"/>
          </a:xfrm>
        </p:spPr>
        <p:txBody>
          <a:bodyPr>
            <a:normAutofit/>
          </a:bodyPr>
          <a:lstStyle/>
          <a:p>
            <a:r>
              <a:rPr lang="de-DE" sz="2000" dirty="0"/>
              <a:t>PDF Übersichtskarten werden für jedes TK/4 bereitgestellt</a:t>
            </a:r>
          </a:p>
          <a:p>
            <a:r>
              <a:rPr lang="de-DE" sz="2000" dirty="0"/>
              <a:t>Übersichtskarten dienen der </a:t>
            </a:r>
            <a:r>
              <a:rPr lang="de-DE" sz="2000" dirty="0" err="1"/>
              <a:t>Kartierplanung</a:t>
            </a:r>
            <a:r>
              <a:rPr lang="de-DE" sz="2000" dirty="0"/>
              <a:t> (Einzeichnen von möglichen Routen)</a:t>
            </a:r>
          </a:p>
          <a:p>
            <a:r>
              <a:rPr lang="de-DE" sz="2000" dirty="0"/>
              <a:t>Für die tatsächliche Kartierung werden Karten in größerem Maßstab benötigt (für jedes TK/4 wird es 30 Halbfeldminutenkarten geben)</a:t>
            </a:r>
          </a:p>
          <a:p>
            <a:r>
              <a:rPr lang="de-DE" sz="2000" dirty="0"/>
              <a:t>Aufgrund der großen Anzahl an benötigten Karten werden diese nach Bedarfsmeldung für die jeweiligen TK/4 vom DDA zur Verfügung gestellt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500654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8E728-9035-254E-E776-0E60E6D39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">
            <a:extLst>
              <a:ext uri="{FF2B5EF4-FFF2-40B4-BE49-F238E27FC236}">
                <a16:creationId xmlns:a16="http://schemas.microsoft.com/office/drawing/2014/main" id="{E8D306EB-C9C4-CACA-B83E-0C79970F24DE}"/>
              </a:ext>
            </a:extLst>
          </p:cNvPr>
          <p:cNvSpPr txBox="1">
            <a:spLocks/>
          </p:cNvSpPr>
          <p:nvPr/>
        </p:nvSpPr>
        <p:spPr>
          <a:xfrm>
            <a:off x="838199" y="6948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rgbClr val="0060A0"/>
                </a:solidFill>
                <a:latin typeface="DDASans" pitchFamily="50" charset="0"/>
                <a:ea typeface="+mj-ea"/>
                <a:cs typeface="+mj-cs"/>
              </a:defRPr>
            </a:lvl1pPr>
          </a:lstStyle>
          <a:p>
            <a:r>
              <a:rPr lang="de-DE" sz="4400" b="1" dirty="0">
                <a:latin typeface="Arial" panose="020B0604020202020204" pitchFamily="34" charset="0"/>
                <a:cs typeface="Arial" panose="020B0604020202020204" pitchFamily="34" charset="0"/>
              </a:rPr>
              <a:t>Analoge Erfassung</a:t>
            </a:r>
          </a:p>
        </p:txBody>
      </p:sp>
      <p:sp>
        <p:nvSpPr>
          <p:cNvPr id="4" name="Datumsplatzhalter 19">
            <a:extLst>
              <a:ext uri="{FF2B5EF4-FFF2-40B4-BE49-F238E27FC236}">
                <a16:creationId xmlns:a16="http://schemas.microsoft.com/office/drawing/2014/main" id="{50EF9E57-3412-9CDF-B98C-9CCBEB3FB7A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70611" y="6574038"/>
            <a:ext cx="2743200" cy="337128"/>
          </a:xfrm>
        </p:spPr>
        <p:txBody>
          <a:bodyPr/>
          <a:lstStyle/>
          <a:p>
            <a:r>
              <a:rPr lang="de-DE" sz="1100">
                <a:latin typeface="DDASans Light" pitchFamily="50" charset="0"/>
              </a:rPr>
              <a:t>26.01.2025</a:t>
            </a:r>
            <a:endParaRPr lang="de-DE" sz="1100" dirty="0">
              <a:latin typeface="DDASans Light" pitchFamily="50" charset="0"/>
            </a:endParaRPr>
          </a:p>
        </p:txBody>
      </p:sp>
      <p:sp>
        <p:nvSpPr>
          <p:cNvPr id="5" name="Fußzeilenplatzhalter 20">
            <a:extLst>
              <a:ext uri="{FF2B5EF4-FFF2-40B4-BE49-F238E27FC236}">
                <a16:creationId xmlns:a16="http://schemas.microsoft.com/office/drawing/2014/main" id="{6D269941-3C1B-66D8-570F-244E15C39E5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599" y="6574038"/>
            <a:ext cx="4114800" cy="337128"/>
          </a:xfrm>
        </p:spPr>
        <p:txBody>
          <a:bodyPr/>
          <a:lstStyle/>
          <a:p>
            <a:r>
              <a:rPr lang="de-DE" sz="1100">
                <a:latin typeface="DDASans Light" pitchFamily="50" charset="0"/>
              </a:rPr>
              <a:t>ADEBAR 2 | Koordinierendentreffen | Uder</a:t>
            </a:r>
            <a:endParaRPr lang="de-DE" sz="1100" dirty="0">
              <a:latin typeface="DDASans Light" pitchFamily="50" charset="0"/>
            </a:endParaRPr>
          </a:p>
        </p:txBody>
      </p:sp>
      <p:sp>
        <p:nvSpPr>
          <p:cNvPr id="6" name="Foliennummernplatzhalter 21">
            <a:extLst>
              <a:ext uri="{FF2B5EF4-FFF2-40B4-BE49-F238E27FC236}">
                <a16:creationId xmlns:a16="http://schemas.microsoft.com/office/drawing/2014/main" id="{9C761FD1-76EB-2103-2A9E-44D75EB3CD1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02436" y="6574038"/>
            <a:ext cx="2743200" cy="337128"/>
          </a:xfrm>
        </p:spPr>
        <p:txBody>
          <a:bodyPr/>
          <a:lstStyle/>
          <a:p>
            <a:fld id="{A8D8FC93-0E29-453F-A4EA-D855C7BD4B6F}" type="slidenum">
              <a:rPr lang="de-DE" sz="1100" smtClean="0">
                <a:latin typeface="DDASans Light" pitchFamily="50" charset="0"/>
              </a:rPr>
              <a:pPr/>
              <a:t>24</a:t>
            </a:fld>
            <a:endParaRPr lang="de-DE" sz="1100" dirty="0">
              <a:latin typeface="DDASans Light" pitchFamily="50" charset="0"/>
            </a:endParaRP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3EB1779E-D2A4-136B-AF01-61A3914A0B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78423"/>
            <a:ext cx="7315200" cy="38715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err="1">
                <a:cs typeface="Calibri Light" panose="020F0302020204030204" pitchFamily="34" charset="0"/>
              </a:rPr>
              <a:t>Ablauf</a:t>
            </a:r>
            <a:r>
              <a:rPr lang="en-US" sz="2000" dirty="0">
                <a:cs typeface="Calibri Light" panose="020F0302020204030204" pitchFamily="34" charset="0"/>
              </a:rPr>
              <a:t>: </a:t>
            </a:r>
          </a:p>
          <a:p>
            <a:pPr lvl="1"/>
            <a:r>
              <a:rPr lang="en-US" sz="2000" dirty="0" err="1">
                <a:cs typeface="Calibri Light" panose="020F0302020204030204" pitchFamily="34" charset="0"/>
              </a:rPr>
              <a:t>Kartierende</a:t>
            </a:r>
            <a:r>
              <a:rPr lang="en-US" sz="2000" dirty="0">
                <a:cs typeface="Calibri Light" panose="020F0302020204030204" pitchFamily="34" charset="0"/>
              </a:rPr>
              <a:t> </a:t>
            </a:r>
            <a:r>
              <a:rPr lang="en-US" sz="2000" dirty="0" err="1">
                <a:cs typeface="Calibri Light" panose="020F0302020204030204" pitchFamily="34" charset="0"/>
              </a:rPr>
              <a:t>melden</a:t>
            </a:r>
            <a:r>
              <a:rPr lang="en-US" sz="2000" dirty="0">
                <a:cs typeface="Calibri Light" panose="020F0302020204030204" pitchFamily="34" charset="0"/>
              </a:rPr>
              <a:t> </a:t>
            </a:r>
            <a:r>
              <a:rPr lang="en-US" sz="2000" dirty="0" err="1">
                <a:cs typeface="Calibri Light" panose="020F0302020204030204" pitchFamily="34" charset="0"/>
              </a:rPr>
              <a:t>sich</a:t>
            </a:r>
            <a:r>
              <a:rPr lang="en-US" sz="2000" dirty="0">
                <a:cs typeface="Calibri Light" panose="020F0302020204030204" pitchFamily="34" charset="0"/>
              </a:rPr>
              <a:t> </a:t>
            </a:r>
            <a:r>
              <a:rPr lang="en-US" sz="2000" dirty="0" err="1">
                <a:cs typeface="Calibri Light" panose="020F0302020204030204" pitchFamily="34" charset="0"/>
              </a:rPr>
              <a:t>bei</a:t>
            </a:r>
            <a:r>
              <a:rPr lang="en-US" sz="2000" dirty="0">
                <a:cs typeface="Calibri Light" panose="020F0302020204030204" pitchFamily="34" charset="0"/>
              </a:rPr>
              <a:t> </a:t>
            </a:r>
            <a:r>
              <a:rPr lang="en-US" sz="2000" dirty="0" err="1">
                <a:cs typeface="Calibri Light" panose="020F0302020204030204" pitchFamily="34" charset="0"/>
              </a:rPr>
              <a:t>ihrer</a:t>
            </a:r>
            <a:r>
              <a:rPr lang="en-US" sz="2000" dirty="0">
                <a:cs typeface="Calibri Light" panose="020F0302020204030204" pitchFamily="34" charset="0"/>
              </a:rPr>
              <a:t> </a:t>
            </a:r>
            <a:r>
              <a:rPr lang="en-US" sz="2000" dirty="0" err="1">
                <a:cs typeface="Calibri Light" panose="020F0302020204030204" pitchFamily="34" charset="0"/>
              </a:rPr>
              <a:t>Landeskoordination</a:t>
            </a:r>
            <a:r>
              <a:rPr lang="en-US" sz="2000" dirty="0">
                <a:cs typeface="Calibri Light" panose="020F0302020204030204" pitchFamily="34" charset="0"/>
              </a:rPr>
              <a:t>, </a:t>
            </a:r>
            <a:r>
              <a:rPr lang="en-US" sz="2000" dirty="0" err="1">
                <a:cs typeface="Calibri Light" panose="020F0302020204030204" pitchFamily="34" charset="0"/>
              </a:rPr>
              <a:t>diese</a:t>
            </a:r>
            <a:r>
              <a:rPr lang="en-US" sz="2000" dirty="0">
                <a:cs typeface="Calibri Light" panose="020F0302020204030204" pitchFamily="34" charset="0"/>
              </a:rPr>
              <a:t> </a:t>
            </a:r>
            <a:r>
              <a:rPr lang="en-US" sz="2000" dirty="0" err="1">
                <a:cs typeface="Calibri Light" panose="020F0302020204030204" pitchFamily="34" charset="0"/>
              </a:rPr>
              <a:t>gibt</a:t>
            </a:r>
            <a:r>
              <a:rPr lang="en-US" sz="2000" dirty="0">
                <a:cs typeface="Calibri Light" panose="020F0302020204030204" pitchFamily="34" charset="0"/>
              </a:rPr>
              <a:t> die analog </a:t>
            </a:r>
            <a:r>
              <a:rPr lang="en-US" sz="2000" dirty="0" err="1">
                <a:cs typeface="Calibri Light" panose="020F0302020204030204" pitchFamily="34" charset="0"/>
              </a:rPr>
              <a:t>zu</a:t>
            </a:r>
            <a:r>
              <a:rPr lang="en-US" sz="2000" dirty="0">
                <a:cs typeface="Calibri Light" panose="020F0302020204030204" pitchFamily="34" charset="0"/>
              </a:rPr>
              <a:t> </a:t>
            </a:r>
            <a:r>
              <a:rPr lang="en-US" sz="2000" dirty="0" err="1">
                <a:cs typeface="Calibri Light" panose="020F0302020204030204" pitchFamily="34" charset="0"/>
              </a:rPr>
              <a:t>kartierenden</a:t>
            </a:r>
            <a:r>
              <a:rPr lang="en-US" sz="2000" dirty="0">
                <a:cs typeface="Calibri Light" panose="020F0302020204030204" pitchFamily="34" charset="0"/>
              </a:rPr>
              <a:t> </a:t>
            </a:r>
            <a:r>
              <a:rPr lang="en-US" sz="2000" dirty="0" err="1">
                <a:cs typeface="Calibri Light" panose="020F0302020204030204" pitchFamily="34" charset="0"/>
              </a:rPr>
              <a:t>Flächen</a:t>
            </a:r>
            <a:r>
              <a:rPr lang="en-US" sz="2000" dirty="0">
                <a:cs typeface="Calibri Light" panose="020F0302020204030204" pitchFamily="34" charset="0"/>
              </a:rPr>
              <a:t> </a:t>
            </a:r>
            <a:r>
              <a:rPr lang="en-US" sz="2000" dirty="0" err="1">
                <a:cs typeface="Calibri Light" panose="020F0302020204030204" pitchFamily="34" charset="0"/>
              </a:rPr>
              <a:t>gesammelt</a:t>
            </a:r>
            <a:r>
              <a:rPr lang="en-US" sz="2000" dirty="0">
                <a:cs typeface="Calibri Light" panose="020F0302020204030204" pitchFamily="34" charset="0"/>
              </a:rPr>
              <a:t> an den DDA</a:t>
            </a:r>
          </a:p>
          <a:p>
            <a:pPr lvl="1"/>
            <a:r>
              <a:rPr lang="en-US" sz="2000" dirty="0">
                <a:cs typeface="Calibri Light" panose="020F0302020204030204" pitchFamily="34" charset="0"/>
              </a:rPr>
              <a:t>DDA </a:t>
            </a:r>
            <a:r>
              <a:rPr lang="en-US" sz="2000" dirty="0" err="1">
                <a:cs typeface="Calibri Light" panose="020F0302020204030204" pitchFamily="34" charset="0"/>
              </a:rPr>
              <a:t>erstellt</a:t>
            </a:r>
            <a:r>
              <a:rPr lang="en-US" sz="2000" dirty="0">
                <a:cs typeface="Calibri Light" panose="020F0302020204030204" pitchFamily="34" charset="0"/>
              </a:rPr>
              <a:t> </a:t>
            </a:r>
            <a:r>
              <a:rPr lang="en-US" sz="2000" dirty="0" err="1">
                <a:cs typeface="Calibri Light" panose="020F0302020204030204" pitchFamily="34" charset="0"/>
              </a:rPr>
              <a:t>Kartierkarten</a:t>
            </a:r>
            <a:r>
              <a:rPr lang="en-US" sz="2000" dirty="0">
                <a:cs typeface="Calibri Light" panose="020F0302020204030204" pitchFamily="34" charset="0"/>
              </a:rPr>
              <a:t> (auf </a:t>
            </a:r>
            <a:r>
              <a:rPr lang="en-US" sz="2000" dirty="0" err="1">
                <a:cs typeface="Calibri Light" panose="020F0302020204030204" pitchFamily="34" charset="0"/>
              </a:rPr>
              <a:t>Halbminutenfeldbasis</a:t>
            </a:r>
            <a:r>
              <a:rPr lang="en-US" sz="2000" dirty="0">
                <a:cs typeface="Calibri Light" panose="020F0302020204030204" pitchFamily="34" charset="0"/>
              </a:rPr>
              <a:t>, 30 </a:t>
            </a:r>
            <a:r>
              <a:rPr lang="en-US" sz="2000" dirty="0" err="1">
                <a:cs typeface="Calibri Light" panose="020F0302020204030204" pitchFamily="34" charset="0"/>
              </a:rPr>
              <a:t>Karten</a:t>
            </a:r>
            <a:r>
              <a:rPr lang="en-US" sz="2000" dirty="0">
                <a:cs typeface="Calibri Light" panose="020F0302020204030204" pitchFamily="34" charset="0"/>
              </a:rPr>
              <a:t> pro TK/4) und </a:t>
            </a:r>
            <a:r>
              <a:rPr lang="en-US" sz="2000" dirty="0" err="1">
                <a:cs typeface="Calibri Light" panose="020F0302020204030204" pitchFamily="34" charset="0"/>
              </a:rPr>
              <a:t>stellt</a:t>
            </a:r>
            <a:r>
              <a:rPr lang="en-US" sz="2000" dirty="0">
                <a:cs typeface="Calibri Light" panose="020F0302020204030204" pitchFamily="34" charset="0"/>
              </a:rPr>
              <a:t> </a:t>
            </a:r>
            <a:r>
              <a:rPr lang="en-US" sz="2000" dirty="0" err="1">
                <a:cs typeface="Calibri Light" panose="020F0302020204030204" pitchFamily="34" charset="0"/>
              </a:rPr>
              <a:t>diese</a:t>
            </a:r>
            <a:r>
              <a:rPr lang="en-US" sz="2000" dirty="0">
                <a:cs typeface="Calibri Light" panose="020F0302020204030204" pitchFamily="34" charset="0"/>
              </a:rPr>
              <a:t> den </a:t>
            </a:r>
            <a:r>
              <a:rPr lang="en-US" sz="2000" dirty="0" err="1">
                <a:cs typeface="Calibri Light" panose="020F0302020204030204" pitchFamily="34" charset="0"/>
              </a:rPr>
              <a:t>Landeskoordinierenden</a:t>
            </a:r>
            <a:r>
              <a:rPr lang="en-US" sz="2000" dirty="0">
                <a:cs typeface="Calibri Light" panose="020F0302020204030204" pitchFamily="34" charset="0"/>
              </a:rPr>
              <a:t> digital </a:t>
            </a:r>
            <a:r>
              <a:rPr lang="en-US" sz="2000" dirty="0" err="1">
                <a:cs typeface="Calibri Light" panose="020F0302020204030204" pitchFamily="34" charset="0"/>
              </a:rPr>
              <a:t>zur</a:t>
            </a:r>
            <a:r>
              <a:rPr lang="en-US" sz="2000" dirty="0">
                <a:cs typeface="Calibri Light" panose="020F0302020204030204" pitchFamily="34" charset="0"/>
              </a:rPr>
              <a:t> </a:t>
            </a:r>
            <a:r>
              <a:rPr lang="en-US" sz="2000" dirty="0" err="1">
                <a:cs typeface="Calibri Light" panose="020F0302020204030204" pitchFamily="34" charset="0"/>
              </a:rPr>
              <a:t>Verfügung</a:t>
            </a:r>
            <a:r>
              <a:rPr lang="en-US" sz="2000" dirty="0">
                <a:cs typeface="Calibri Light" panose="020F0302020204030204" pitchFamily="34" charset="0"/>
              </a:rPr>
              <a:t>, </a:t>
            </a:r>
            <a:r>
              <a:rPr lang="en-US" sz="2000" dirty="0" err="1">
                <a:cs typeface="Calibri Light" panose="020F0302020204030204" pitchFamily="34" charset="0"/>
              </a:rPr>
              <a:t>welche</a:t>
            </a:r>
            <a:r>
              <a:rPr lang="en-US" sz="2000" dirty="0">
                <a:cs typeface="Calibri Light" panose="020F0302020204030204" pitchFamily="34" charset="0"/>
              </a:rPr>
              <a:t> </a:t>
            </a:r>
            <a:r>
              <a:rPr lang="en-US" sz="2000" dirty="0" err="1">
                <a:cs typeface="Calibri Light" panose="020F0302020204030204" pitchFamily="34" charset="0"/>
              </a:rPr>
              <a:t>sie</a:t>
            </a:r>
            <a:r>
              <a:rPr lang="en-US" sz="2000" dirty="0">
                <a:cs typeface="Calibri Light" panose="020F0302020204030204" pitchFamily="34" charset="0"/>
              </a:rPr>
              <a:t> an </a:t>
            </a:r>
            <a:r>
              <a:rPr lang="en-US" sz="2000" dirty="0" err="1">
                <a:cs typeface="Calibri Light" panose="020F0302020204030204" pitchFamily="34" charset="0"/>
              </a:rPr>
              <a:t>ihre</a:t>
            </a:r>
            <a:r>
              <a:rPr lang="en-US" sz="2000" dirty="0">
                <a:cs typeface="Calibri Light" panose="020F0302020204030204" pitchFamily="34" charset="0"/>
              </a:rPr>
              <a:t> </a:t>
            </a:r>
            <a:r>
              <a:rPr lang="en-US" sz="2000" dirty="0" err="1">
                <a:cs typeface="Calibri Light" panose="020F0302020204030204" pitchFamily="34" charset="0"/>
              </a:rPr>
              <a:t>Kartierenden</a:t>
            </a:r>
            <a:r>
              <a:rPr lang="en-US" sz="2000" dirty="0">
                <a:cs typeface="Calibri Light" panose="020F0302020204030204" pitchFamily="34" charset="0"/>
              </a:rPr>
              <a:t> </a:t>
            </a:r>
            <a:r>
              <a:rPr lang="en-US" sz="2000" dirty="0" err="1">
                <a:cs typeface="Calibri Light" panose="020F0302020204030204" pitchFamily="34" charset="0"/>
              </a:rPr>
              <a:t>weiterleiten</a:t>
            </a:r>
            <a:r>
              <a:rPr lang="en-US" sz="2000" dirty="0">
                <a:cs typeface="Calibri Light" panose="020F0302020204030204" pitchFamily="34" charset="0"/>
              </a:rPr>
              <a:t> </a:t>
            </a:r>
            <a:r>
              <a:rPr lang="en-US" sz="2000" dirty="0" err="1">
                <a:cs typeface="Calibri Light" panose="020F0302020204030204" pitchFamily="34" charset="0"/>
              </a:rPr>
              <a:t>bzw</a:t>
            </a:r>
            <a:r>
              <a:rPr lang="en-US" sz="2000" dirty="0">
                <a:cs typeface="Calibri Light" panose="020F0302020204030204" pitchFamily="34" charset="0"/>
              </a:rPr>
              <a:t>. auf Wunsch </a:t>
            </a:r>
            <a:r>
              <a:rPr lang="en-US" sz="2000" dirty="0" err="1">
                <a:cs typeface="Calibri Light" panose="020F0302020204030204" pitchFamily="34" charset="0"/>
              </a:rPr>
              <a:t>ausgedruckt</a:t>
            </a:r>
            <a:r>
              <a:rPr lang="en-US" sz="2000" dirty="0">
                <a:cs typeface="Calibri Light" panose="020F0302020204030204" pitchFamily="34" charset="0"/>
              </a:rPr>
              <a:t> </a:t>
            </a:r>
            <a:r>
              <a:rPr lang="en-US" sz="2000" dirty="0" err="1">
                <a:cs typeface="Calibri Light" panose="020F0302020204030204" pitchFamily="34" charset="0"/>
              </a:rPr>
              <a:t>zuschicken</a:t>
            </a:r>
            <a:endParaRPr lang="en-US" sz="2000" dirty="0">
              <a:cs typeface="Calibri Light" panose="020F0302020204030204" pitchFamily="34" charset="0"/>
            </a:endParaRPr>
          </a:p>
          <a:p>
            <a:pPr lvl="1"/>
            <a:r>
              <a:rPr lang="en-US" sz="2000" dirty="0">
                <a:cs typeface="Calibri Light" panose="020F0302020204030204" pitchFamily="34" charset="0"/>
              </a:rPr>
              <a:t>Die </a:t>
            </a:r>
            <a:r>
              <a:rPr lang="en-US" sz="2000" dirty="0" err="1">
                <a:cs typeface="Calibri Light" panose="020F0302020204030204" pitchFamily="34" charset="0"/>
              </a:rPr>
              <a:t>anschließende</a:t>
            </a:r>
            <a:r>
              <a:rPr lang="en-US" sz="2000" dirty="0">
                <a:cs typeface="Calibri Light" panose="020F0302020204030204" pitchFamily="34" charset="0"/>
              </a:rPr>
              <a:t> </a:t>
            </a:r>
            <a:r>
              <a:rPr lang="en-US" sz="2000" dirty="0" err="1">
                <a:cs typeface="Calibri Light" panose="020F0302020204030204" pitchFamily="34" charset="0"/>
              </a:rPr>
              <a:t>Digitalisierung</a:t>
            </a:r>
            <a:r>
              <a:rPr lang="en-US" sz="2000" dirty="0">
                <a:cs typeface="Calibri Light" panose="020F0302020204030204" pitchFamily="34" charset="0"/>
              </a:rPr>
              <a:t> </a:t>
            </a:r>
            <a:r>
              <a:rPr lang="en-US" sz="2000" dirty="0" err="1">
                <a:cs typeface="Calibri Light" panose="020F0302020204030204" pitchFamily="34" charset="0"/>
              </a:rPr>
              <a:t>im</a:t>
            </a:r>
            <a:r>
              <a:rPr lang="en-US" sz="2000" dirty="0">
                <a:cs typeface="Calibri Light" panose="020F0302020204030204" pitchFamily="34" charset="0"/>
              </a:rPr>
              <a:t> </a:t>
            </a:r>
            <a:r>
              <a:rPr lang="en-US" sz="2000" dirty="0" err="1">
                <a:cs typeface="Calibri Light" panose="020F0302020204030204" pitchFamily="34" charset="0"/>
              </a:rPr>
              <a:t>noch</a:t>
            </a:r>
            <a:r>
              <a:rPr lang="en-US" sz="2000" dirty="0">
                <a:cs typeface="Calibri Light" panose="020F0302020204030204" pitchFamily="34" charset="0"/>
              </a:rPr>
              <a:t> </a:t>
            </a:r>
            <a:r>
              <a:rPr lang="en-US" sz="2000" dirty="0" err="1">
                <a:cs typeface="Calibri Light" panose="020F0302020204030204" pitchFamily="34" charset="0"/>
              </a:rPr>
              <a:t>zu</a:t>
            </a:r>
            <a:r>
              <a:rPr lang="en-US" sz="2000" dirty="0">
                <a:cs typeface="Calibri Light" panose="020F0302020204030204" pitchFamily="34" charset="0"/>
              </a:rPr>
              <a:t> </a:t>
            </a:r>
            <a:r>
              <a:rPr lang="en-US" sz="2000" dirty="0" err="1">
                <a:cs typeface="Calibri Light" panose="020F0302020204030204" pitchFamily="34" charset="0"/>
              </a:rPr>
              <a:t>entwickelnden</a:t>
            </a:r>
            <a:r>
              <a:rPr lang="en-US" sz="2000" dirty="0">
                <a:cs typeface="Calibri Light" panose="020F0302020204030204" pitchFamily="34" charset="0"/>
              </a:rPr>
              <a:t> “ADEBAR-</a:t>
            </a:r>
            <a:r>
              <a:rPr lang="en-US" sz="2000" dirty="0" err="1">
                <a:cs typeface="Calibri Light" panose="020F0302020204030204" pitchFamily="34" charset="0"/>
              </a:rPr>
              <a:t>digibird</a:t>
            </a:r>
            <a:r>
              <a:rPr lang="en-US" sz="2000" dirty="0">
                <a:cs typeface="Calibri Light" panose="020F0302020204030204" pitchFamily="34" charset="0"/>
              </a:rPr>
              <a:t>” </a:t>
            </a:r>
            <a:r>
              <a:rPr lang="en-US" sz="2000" dirty="0" err="1">
                <a:cs typeface="Calibri Light" panose="020F0302020204030204" pitchFamily="34" charset="0"/>
              </a:rPr>
              <a:t>sollte</a:t>
            </a:r>
            <a:r>
              <a:rPr lang="en-US" sz="2000" dirty="0">
                <a:cs typeface="Calibri Light" panose="020F0302020204030204" pitchFamily="34" charset="0"/>
              </a:rPr>
              <a:t> </a:t>
            </a:r>
            <a:r>
              <a:rPr lang="en-US" sz="2000" dirty="0" err="1">
                <a:cs typeface="Calibri Light" panose="020F0302020204030204" pitchFamily="34" charset="0"/>
              </a:rPr>
              <a:t>bestmöglich</a:t>
            </a:r>
            <a:r>
              <a:rPr lang="en-US" sz="2000" dirty="0">
                <a:cs typeface="Calibri Light" panose="020F0302020204030204" pitchFamily="34" charset="0"/>
              </a:rPr>
              <a:t> </a:t>
            </a:r>
            <a:r>
              <a:rPr lang="en-US" sz="2000" dirty="0" err="1">
                <a:cs typeface="Calibri Light" panose="020F0302020204030204" pitchFamily="34" charset="0"/>
              </a:rPr>
              <a:t>durch</a:t>
            </a:r>
            <a:r>
              <a:rPr lang="en-US" sz="2000" dirty="0">
                <a:cs typeface="Calibri Light" panose="020F0302020204030204" pitchFamily="34" charset="0"/>
              </a:rPr>
              <a:t> die </a:t>
            </a:r>
            <a:r>
              <a:rPr lang="en-US" sz="2000" dirty="0" err="1">
                <a:cs typeface="Calibri Light" panose="020F0302020204030204" pitchFamily="34" charset="0"/>
              </a:rPr>
              <a:t>Kartierenden</a:t>
            </a:r>
            <a:r>
              <a:rPr lang="en-US" sz="2000" dirty="0">
                <a:cs typeface="Calibri Light" panose="020F0302020204030204" pitchFamily="34" charset="0"/>
              </a:rPr>
              <a:t> </a:t>
            </a:r>
            <a:r>
              <a:rPr lang="en-US" sz="2000" dirty="0" err="1">
                <a:cs typeface="Calibri Light" panose="020F0302020204030204" pitchFamily="34" charset="0"/>
              </a:rPr>
              <a:t>selbst</a:t>
            </a:r>
            <a:r>
              <a:rPr lang="en-US" sz="2000" dirty="0">
                <a:cs typeface="Calibri Light" panose="020F0302020204030204" pitchFamily="34" charset="0"/>
              </a:rPr>
              <a:t> </a:t>
            </a:r>
            <a:r>
              <a:rPr lang="en-US" sz="2000" dirty="0" err="1">
                <a:cs typeface="Calibri Light" panose="020F0302020204030204" pitchFamily="34" charset="0"/>
              </a:rPr>
              <a:t>erfolgen</a:t>
            </a:r>
            <a:r>
              <a:rPr lang="en-US" sz="2000" dirty="0">
                <a:cs typeface="Calibri Light" panose="020F0302020204030204" pitchFamily="34" charset="0"/>
              </a:rPr>
              <a:t>, </a:t>
            </a:r>
            <a:r>
              <a:rPr lang="en-US" sz="2000" dirty="0" err="1">
                <a:cs typeface="Calibri Light" panose="020F0302020204030204" pitchFamily="34" charset="0"/>
              </a:rPr>
              <a:t>andernfalls</a:t>
            </a:r>
            <a:r>
              <a:rPr lang="en-US" sz="2000" dirty="0">
                <a:cs typeface="Calibri Light" panose="020F0302020204030204" pitchFamily="34" charset="0"/>
              </a:rPr>
              <a:t> </a:t>
            </a:r>
            <a:r>
              <a:rPr lang="en-US" sz="2000" dirty="0" err="1">
                <a:cs typeface="Calibri Light" panose="020F0302020204030204" pitchFamily="34" charset="0"/>
              </a:rPr>
              <a:t>durch</a:t>
            </a:r>
            <a:r>
              <a:rPr lang="en-US" sz="2000" dirty="0">
                <a:cs typeface="Calibri Light" panose="020F0302020204030204" pitchFamily="34" charset="0"/>
              </a:rPr>
              <a:t> die </a:t>
            </a:r>
            <a:r>
              <a:rPr lang="en-US" sz="2000" dirty="0" err="1">
                <a:cs typeface="Calibri Light" panose="020F0302020204030204" pitchFamily="34" charset="0"/>
              </a:rPr>
              <a:t>Landeskoordination</a:t>
            </a:r>
            <a:r>
              <a:rPr lang="en-US" sz="2000" dirty="0">
                <a:cs typeface="Calibri Light" panose="020F0302020204030204" pitchFamily="34" charset="0"/>
              </a:rPr>
              <a:t> </a:t>
            </a:r>
          </a:p>
          <a:p>
            <a:endParaRPr lang="en-US" sz="2000" dirty="0">
              <a:cs typeface="Calibri Light" panose="020F030202020403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B82167A-C177-866D-9D6A-39B2EB05A9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0" t="1298" r="30752" b="1"/>
          <a:stretch/>
        </p:blipFill>
        <p:spPr>
          <a:xfrm flipH="1">
            <a:off x="8378779" y="2217060"/>
            <a:ext cx="2975020" cy="35764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661026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751D1-66F8-9E8A-40CB-30C33CB57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9BE177-E6A6-2B69-D806-927664BE0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err="1"/>
              <a:t>Kartieraufwand</a:t>
            </a:r>
            <a:endParaRPr lang="de-DE" b="1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8FE1B3A-3854-0804-C5B6-4729E214E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78423"/>
            <a:ext cx="5175249" cy="38715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700" dirty="0"/>
              <a:t>Ca. 20 vollständige ADEBAR-Listen pro TK/4</a:t>
            </a:r>
          </a:p>
          <a:p>
            <a:r>
              <a:rPr lang="de-DE" sz="1700" dirty="0"/>
              <a:t>Routenlänge ca. 1 km, -dauer ca. 1 h </a:t>
            </a:r>
            <a:r>
              <a:rPr lang="de-DE" sz="1700" dirty="0">
                <a:sym typeface="Wingdings" panose="05000000000000000000" pitchFamily="2" charset="2"/>
              </a:rPr>
              <a:t></a:t>
            </a:r>
            <a:r>
              <a:rPr lang="de-DE" sz="1700" dirty="0"/>
              <a:t> grobe Orientierungswerte</a:t>
            </a:r>
          </a:p>
          <a:p>
            <a:r>
              <a:rPr lang="de-DE" sz="1700" dirty="0"/>
              <a:t>Route verläuft idealerweise in einem bis zwei </a:t>
            </a:r>
            <a:r>
              <a:rPr lang="de-DE" sz="1700" dirty="0" err="1"/>
              <a:t>Habitattyp</a:t>
            </a:r>
            <a:r>
              <a:rPr lang="de-DE" sz="1700" dirty="0"/>
              <a:t>(en)</a:t>
            </a:r>
          </a:p>
          <a:p>
            <a:r>
              <a:rPr lang="de-DE" sz="1700" dirty="0"/>
              <a:t>Priorität: Erreichen einer Mindestanzahl von Listen (nicht möglichst viele), und ggfs. Lenkung der Kapazitäten auf benachbarte TK/4</a:t>
            </a:r>
          </a:p>
          <a:p>
            <a:r>
              <a:rPr lang="de-DE" sz="1700" dirty="0"/>
              <a:t>Keine Mehrfachbegehungen derselben Route erforderlich, stattdessen mehrere über die Saison verteilte Routen im selben Hauptlebensraumtyp, um die ganze Bandbreite der Arten erfassen zu können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F095078-8C61-11F5-F60D-0E4F97AFD4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3"/>
          <a:stretch/>
        </p:blipFill>
        <p:spPr bwMode="auto">
          <a:xfrm>
            <a:off x="6178550" y="766617"/>
            <a:ext cx="5175249" cy="52885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05A42EAF-3BBA-A9A5-2B8B-BEECD1D208ED}"/>
              </a:ext>
            </a:extLst>
          </p:cNvPr>
          <p:cNvSpPr txBox="1"/>
          <p:nvPr/>
        </p:nvSpPr>
        <p:spPr>
          <a:xfrm>
            <a:off x="6072220" y="6028696"/>
            <a:ext cx="52885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Beispielhafte Verteilung vollständiger ADEBAR-Listen in einem TK/4 mit </a:t>
            </a:r>
            <a:r>
              <a:rPr lang="de-DE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hoher </a:t>
            </a:r>
            <a:r>
              <a:rPr lang="de-DE" sz="1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Habitatheterogenität</a:t>
            </a:r>
            <a:r>
              <a:rPr lang="de-DE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(Westdeutschland)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und damit verbundenem erhöhten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Kartieraufwand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Datumsplatzhalter 1">
            <a:extLst>
              <a:ext uri="{FF2B5EF4-FFF2-40B4-BE49-F238E27FC236}">
                <a16:creationId xmlns:a16="http://schemas.microsoft.com/office/drawing/2014/main" id="{27BA8753-4EC7-BBEE-6DE8-E9E30E93544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9435" y="6520873"/>
            <a:ext cx="2743200" cy="33712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E563200A-FFB7-4EB2-917D-85F985BF7640}" type="datetime1">
              <a:rPr lang="de-DE" smtClean="0"/>
              <a:t>16.02.2025</a:t>
            </a:fld>
            <a:endParaRPr lang="de-DE" dirty="0"/>
          </a:p>
        </p:txBody>
      </p:sp>
      <p:sp>
        <p:nvSpPr>
          <p:cNvPr id="8" name="Fußzeilenplatzhalter 8">
            <a:extLst>
              <a:ext uri="{FF2B5EF4-FFF2-40B4-BE49-F238E27FC236}">
                <a16:creationId xmlns:a16="http://schemas.microsoft.com/office/drawing/2014/main" id="{28C1C3FB-3518-3DD9-7A87-BD72C28B7C6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599" y="6520873"/>
            <a:ext cx="4114800" cy="337128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de-DE" dirty="0"/>
              <a:t>ADEBAR 2 | Ziele, Methoden und Organisation | Ort</a:t>
            </a:r>
          </a:p>
        </p:txBody>
      </p:sp>
      <p:sp>
        <p:nvSpPr>
          <p:cNvPr id="9" name="Foliennummernplatzhalter 9">
            <a:extLst>
              <a:ext uri="{FF2B5EF4-FFF2-40B4-BE49-F238E27FC236}">
                <a16:creationId xmlns:a16="http://schemas.microsoft.com/office/drawing/2014/main" id="{BF267967-9FD2-7CB1-E075-3B01254F615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02436" y="6520873"/>
            <a:ext cx="2743200" cy="33712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A8D8FC93-0E29-453F-A4EA-D855C7BD4B6F}" type="slidenum">
              <a:rPr lang="de-DE" smtClean="0"/>
              <a:pPr/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99461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18A380-BBF2-FF1E-149C-28281283A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8FDFAC-0A86-0984-905F-1458C3FA6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err="1"/>
              <a:t>Kartieraufwand</a:t>
            </a:r>
            <a:endParaRPr lang="de-DE" b="1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42A60E4-0B23-3FAA-1AA6-F4FE547563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78423"/>
            <a:ext cx="5175249" cy="38715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700" dirty="0"/>
              <a:t>Ca. 20 vollständige ADEBAR-Listen pro TK/4</a:t>
            </a:r>
          </a:p>
          <a:p>
            <a:r>
              <a:rPr lang="de-DE" sz="1700" dirty="0"/>
              <a:t>Beispiel aus Brandenburg (Havelland) mit geringer </a:t>
            </a:r>
            <a:r>
              <a:rPr lang="de-DE" sz="1700" dirty="0" err="1"/>
              <a:t>Habiatheterogenität</a:t>
            </a:r>
            <a:endParaRPr lang="de-DE" sz="17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A95CA86-9586-3771-70F3-B11C71A3B5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3"/>
          <a:stretch/>
        </p:blipFill>
        <p:spPr bwMode="auto">
          <a:xfrm>
            <a:off x="6178550" y="766617"/>
            <a:ext cx="5175249" cy="52885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7AA6240-EBA9-34B7-16C3-FF0E6C1F84AD}"/>
              </a:ext>
            </a:extLst>
          </p:cNvPr>
          <p:cNvSpPr txBox="1"/>
          <p:nvPr/>
        </p:nvSpPr>
        <p:spPr>
          <a:xfrm>
            <a:off x="6072220" y="6028696"/>
            <a:ext cx="5288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Beispiel mit geringer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Habitatheterogenität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: Havelland / Brandenburg</a:t>
            </a:r>
          </a:p>
        </p:txBody>
      </p:sp>
      <p:sp>
        <p:nvSpPr>
          <p:cNvPr id="5" name="Datumsplatzhalter 1">
            <a:extLst>
              <a:ext uri="{FF2B5EF4-FFF2-40B4-BE49-F238E27FC236}">
                <a16:creationId xmlns:a16="http://schemas.microsoft.com/office/drawing/2014/main" id="{9D4F621D-93DA-9D4F-9B38-D15504136643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9435" y="6520873"/>
            <a:ext cx="2743200" cy="33712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E563200A-FFB7-4EB2-917D-85F985BF7640}" type="datetime1">
              <a:rPr lang="de-DE" smtClean="0"/>
              <a:t>16.02.2025</a:t>
            </a:fld>
            <a:endParaRPr lang="de-DE" dirty="0"/>
          </a:p>
        </p:txBody>
      </p:sp>
      <p:sp>
        <p:nvSpPr>
          <p:cNvPr id="8" name="Fußzeilenplatzhalter 8">
            <a:extLst>
              <a:ext uri="{FF2B5EF4-FFF2-40B4-BE49-F238E27FC236}">
                <a16:creationId xmlns:a16="http://schemas.microsoft.com/office/drawing/2014/main" id="{53A890AB-3B76-1268-1193-6464D339409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599" y="6520873"/>
            <a:ext cx="4114800" cy="337128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de-DE" dirty="0"/>
              <a:t>ADEBAR 2 | Ziele, Methoden und Organisation | Ort</a:t>
            </a:r>
          </a:p>
        </p:txBody>
      </p:sp>
      <p:sp>
        <p:nvSpPr>
          <p:cNvPr id="9" name="Foliennummernplatzhalter 9">
            <a:extLst>
              <a:ext uri="{FF2B5EF4-FFF2-40B4-BE49-F238E27FC236}">
                <a16:creationId xmlns:a16="http://schemas.microsoft.com/office/drawing/2014/main" id="{615AEA18-5981-8EE6-5BFE-C788FAAD07E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02436" y="6520873"/>
            <a:ext cx="2743200" cy="33712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A8D8FC93-0E29-453F-A4EA-D855C7BD4B6F}" type="slidenum">
              <a:rPr lang="de-DE" smtClean="0"/>
              <a:pPr/>
              <a:t>26</a:t>
            </a:fld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78A3C52-B049-815B-F3F6-92A76E73CD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4999" y="766617"/>
            <a:ext cx="5472320" cy="532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744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91E9F-5B76-19C2-CC18-5CBCFB84C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859DA5-CE8D-942E-B3B2-F479E9313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err="1"/>
              <a:t>Kartieraufwand</a:t>
            </a:r>
            <a:endParaRPr lang="de-DE" b="1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22561A2-F341-F118-2914-210AC2870C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78423"/>
            <a:ext cx="5175249" cy="38715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700" dirty="0"/>
              <a:t>Ca. 20 vollständige ADEBAR-Listen pro TK/4</a:t>
            </a:r>
          </a:p>
          <a:p>
            <a:r>
              <a:rPr lang="de-DE" sz="1700" dirty="0"/>
              <a:t>Beispiel aus Brandenburg (Havelland) mit geringer </a:t>
            </a:r>
            <a:r>
              <a:rPr lang="de-DE" sz="1700" dirty="0" err="1"/>
              <a:t>Habiatheterogenität</a:t>
            </a:r>
            <a:endParaRPr lang="de-DE" sz="1700" dirty="0"/>
          </a:p>
          <a:p>
            <a:endParaRPr lang="de-DE" sz="1700" dirty="0"/>
          </a:p>
          <a:p>
            <a:r>
              <a:rPr lang="de-DE" sz="1700" dirty="0"/>
              <a:t>Erster Schritt: wichtigste Sonderstrukturen abdecken. In diesem Fall: Sandgrube, 2x feuchtes Grünland in Waldnähe, Kleingewässer, Feriensiedlung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2A11B26-97DD-A43F-1C24-E40FE4DB5D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3"/>
          <a:stretch/>
        </p:blipFill>
        <p:spPr bwMode="auto">
          <a:xfrm>
            <a:off x="6178550" y="766617"/>
            <a:ext cx="5175249" cy="52885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E4BAE27C-3723-3A56-C3AD-7A5B46CF595C}"/>
              </a:ext>
            </a:extLst>
          </p:cNvPr>
          <p:cNvSpPr txBox="1"/>
          <p:nvPr/>
        </p:nvSpPr>
        <p:spPr>
          <a:xfrm>
            <a:off x="6072220" y="6028696"/>
            <a:ext cx="5288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Beispiel mit geringer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Habitatheterogenität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: Havelland / Brandenburg</a:t>
            </a:r>
          </a:p>
        </p:txBody>
      </p:sp>
      <p:sp>
        <p:nvSpPr>
          <p:cNvPr id="5" name="Datumsplatzhalter 1">
            <a:extLst>
              <a:ext uri="{FF2B5EF4-FFF2-40B4-BE49-F238E27FC236}">
                <a16:creationId xmlns:a16="http://schemas.microsoft.com/office/drawing/2014/main" id="{241BD88E-D02B-1F4D-849A-A34F14F1429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9435" y="6520873"/>
            <a:ext cx="2743200" cy="33712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E563200A-FFB7-4EB2-917D-85F985BF7640}" type="datetime1">
              <a:rPr lang="de-DE" smtClean="0"/>
              <a:t>16.02.2025</a:t>
            </a:fld>
            <a:endParaRPr lang="de-DE" dirty="0"/>
          </a:p>
        </p:txBody>
      </p:sp>
      <p:sp>
        <p:nvSpPr>
          <p:cNvPr id="8" name="Fußzeilenplatzhalter 8">
            <a:extLst>
              <a:ext uri="{FF2B5EF4-FFF2-40B4-BE49-F238E27FC236}">
                <a16:creationId xmlns:a16="http://schemas.microsoft.com/office/drawing/2014/main" id="{137F4243-C57F-4DCF-D2A6-B2A95BA9221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599" y="6520873"/>
            <a:ext cx="4114800" cy="337128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de-DE" dirty="0"/>
              <a:t>ADEBAR 2 | Ziele, Methoden und Organisation | Ort</a:t>
            </a:r>
          </a:p>
        </p:txBody>
      </p:sp>
      <p:sp>
        <p:nvSpPr>
          <p:cNvPr id="9" name="Foliennummernplatzhalter 9">
            <a:extLst>
              <a:ext uri="{FF2B5EF4-FFF2-40B4-BE49-F238E27FC236}">
                <a16:creationId xmlns:a16="http://schemas.microsoft.com/office/drawing/2014/main" id="{B103D87B-A0ED-825C-9D0E-306815BB23A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02436" y="6520873"/>
            <a:ext cx="2743200" cy="33712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A8D8FC93-0E29-453F-A4EA-D855C7BD4B6F}" type="slidenum">
              <a:rPr lang="de-DE" smtClean="0"/>
              <a:pPr/>
              <a:t>27</a:t>
            </a:fld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71BBB58-CD8A-0001-1E19-8C2CB1BDE8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6196" y="766617"/>
            <a:ext cx="5472320" cy="5324766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CD9C543E-6BED-55FF-3CE5-BFC6A8C7FB30}"/>
              </a:ext>
            </a:extLst>
          </p:cNvPr>
          <p:cNvSpPr/>
          <p:nvPr/>
        </p:nvSpPr>
        <p:spPr>
          <a:xfrm>
            <a:off x="6421582" y="1018309"/>
            <a:ext cx="446809" cy="1248018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AA01172-88BA-141E-93A0-EAE101E266B8}"/>
              </a:ext>
            </a:extLst>
          </p:cNvPr>
          <p:cNvSpPr/>
          <p:nvPr/>
        </p:nvSpPr>
        <p:spPr>
          <a:xfrm>
            <a:off x="6770978" y="718876"/>
            <a:ext cx="659534" cy="50680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B250766-C4B6-C0B3-C1CB-05169BA47838}"/>
              </a:ext>
            </a:extLst>
          </p:cNvPr>
          <p:cNvSpPr/>
          <p:nvPr/>
        </p:nvSpPr>
        <p:spPr>
          <a:xfrm>
            <a:off x="8153399" y="4052455"/>
            <a:ext cx="659534" cy="692276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0BADBE0-52A9-3463-CA4A-A322E163800D}"/>
              </a:ext>
            </a:extLst>
          </p:cNvPr>
          <p:cNvSpPr/>
          <p:nvPr/>
        </p:nvSpPr>
        <p:spPr>
          <a:xfrm>
            <a:off x="8631843" y="5465617"/>
            <a:ext cx="1364211" cy="568627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FB5F4C45-CDFD-B8AD-B3A4-A83E6C2F3057}"/>
              </a:ext>
            </a:extLst>
          </p:cNvPr>
          <p:cNvSpPr/>
          <p:nvPr/>
        </p:nvSpPr>
        <p:spPr>
          <a:xfrm>
            <a:off x="7352298" y="2266327"/>
            <a:ext cx="801101" cy="568627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44535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3BB80-A617-F183-BC12-5DB7CB727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6F9FC3-C1E5-3168-CB84-7132D09DD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err="1"/>
              <a:t>Kartieraufwand</a:t>
            </a:r>
            <a:endParaRPr lang="de-DE" b="1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1ABB81-3FDD-12E4-AB66-208CE82CCE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78423"/>
            <a:ext cx="5175249" cy="38715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700" dirty="0"/>
              <a:t>Ca. 20 vollständige ADEBAR-Listen pro TK/4</a:t>
            </a:r>
          </a:p>
          <a:p>
            <a:r>
              <a:rPr lang="de-DE" sz="1700" dirty="0"/>
              <a:t>Beispiel aus Brandenburg (Havelland) mit geringer </a:t>
            </a:r>
            <a:r>
              <a:rPr lang="de-DE" sz="1700" dirty="0" err="1"/>
              <a:t>Habiatheterogenität</a:t>
            </a:r>
            <a:endParaRPr lang="de-DE" sz="1700" dirty="0"/>
          </a:p>
          <a:p>
            <a:endParaRPr lang="de-DE" sz="1700" dirty="0"/>
          </a:p>
          <a:p>
            <a:r>
              <a:rPr lang="de-DE" sz="1700" dirty="0"/>
              <a:t>Zweiter Schritt: Hauptlebensräume repräsentativ abdecken: Offenland (hier: Acker), Alleen, Waldrand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370ACCB-4BD9-EF35-0C1B-21AFAD080A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3"/>
          <a:stretch/>
        </p:blipFill>
        <p:spPr bwMode="auto">
          <a:xfrm>
            <a:off x="6178550" y="766617"/>
            <a:ext cx="5175249" cy="52885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EAD2000F-69C0-AA58-85B9-9E0FDB6C1CD2}"/>
              </a:ext>
            </a:extLst>
          </p:cNvPr>
          <p:cNvSpPr txBox="1"/>
          <p:nvPr/>
        </p:nvSpPr>
        <p:spPr>
          <a:xfrm>
            <a:off x="6072220" y="6028696"/>
            <a:ext cx="5288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Beispiel mit geringer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Habitatheterogenität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: Havelland / Brandenburg</a:t>
            </a:r>
          </a:p>
        </p:txBody>
      </p:sp>
      <p:sp>
        <p:nvSpPr>
          <p:cNvPr id="5" name="Datumsplatzhalter 1">
            <a:extLst>
              <a:ext uri="{FF2B5EF4-FFF2-40B4-BE49-F238E27FC236}">
                <a16:creationId xmlns:a16="http://schemas.microsoft.com/office/drawing/2014/main" id="{80D214AB-F217-0E51-7EAD-1FD07D24BDD3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9435" y="6520873"/>
            <a:ext cx="2743200" cy="33712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E563200A-FFB7-4EB2-917D-85F985BF7640}" type="datetime1">
              <a:rPr lang="de-DE" smtClean="0"/>
              <a:t>16.02.2025</a:t>
            </a:fld>
            <a:endParaRPr lang="de-DE" dirty="0"/>
          </a:p>
        </p:txBody>
      </p:sp>
      <p:sp>
        <p:nvSpPr>
          <p:cNvPr id="8" name="Fußzeilenplatzhalter 8">
            <a:extLst>
              <a:ext uri="{FF2B5EF4-FFF2-40B4-BE49-F238E27FC236}">
                <a16:creationId xmlns:a16="http://schemas.microsoft.com/office/drawing/2014/main" id="{A51E25DA-7423-CDD4-29AB-27FC217D1A3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599" y="6520873"/>
            <a:ext cx="4114800" cy="337128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de-DE" dirty="0"/>
              <a:t>ADEBAR 2 | Ziele, Methoden und Organisation | Ort</a:t>
            </a:r>
          </a:p>
        </p:txBody>
      </p:sp>
      <p:sp>
        <p:nvSpPr>
          <p:cNvPr id="9" name="Foliennummernplatzhalter 9">
            <a:extLst>
              <a:ext uri="{FF2B5EF4-FFF2-40B4-BE49-F238E27FC236}">
                <a16:creationId xmlns:a16="http://schemas.microsoft.com/office/drawing/2014/main" id="{1206D4DC-E9A2-579F-2BF4-2B68CB45E3E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02436" y="6520873"/>
            <a:ext cx="2743200" cy="33712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A8D8FC93-0E29-453F-A4EA-D855C7BD4B6F}" type="slidenum">
              <a:rPr lang="de-DE" smtClean="0"/>
              <a:pPr/>
              <a:t>28</a:t>
            </a:fld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3F250D4-11ED-51DF-6388-92163F22A6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6196" y="766617"/>
            <a:ext cx="5472320" cy="5324766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867BFACA-60D0-531D-BFA6-1E1E6AC57C03}"/>
              </a:ext>
            </a:extLst>
          </p:cNvPr>
          <p:cNvSpPr/>
          <p:nvPr/>
        </p:nvSpPr>
        <p:spPr>
          <a:xfrm>
            <a:off x="10205463" y="1018309"/>
            <a:ext cx="659534" cy="1248018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DE29F8B-6838-B082-930A-A1A08D4579FD}"/>
              </a:ext>
            </a:extLst>
          </p:cNvPr>
          <p:cNvSpPr/>
          <p:nvPr/>
        </p:nvSpPr>
        <p:spPr>
          <a:xfrm>
            <a:off x="9545929" y="2297240"/>
            <a:ext cx="1319068" cy="444017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076FEF3-BFAB-7DD0-38A4-A8AC290E6A8A}"/>
              </a:ext>
            </a:extLst>
          </p:cNvPr>
          <p:cNvSpPr/>
          <p:nvPr/>
        </p:nvSpPr>
        <p:spPr>
          <a:xfrm>
            <a:off x="9595503" y="3098237"/>
            <a:ext cx="801101" cy="568627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FEF1ED8-CCA4-1A42-3D85-E138FDCC7FE2}"/>
              </a:ext>
            </a:extLst>
          </p:cNvPr>
          <p:cNvSpPr/>
          <p:nvPr/>
        </p:nvSpPr>
        <p:spPr>
          <a:xfrm>
            <a:off x="8462384" y="844539"/>
            <a:ext cx="1336243" cy="939032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71201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3FD027-CA2F-7B08-447D-FEB24B9A9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434AF0-D3D6-B0F1-92C9-F4DA09367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err="1"/>
              <a:t>Kartieraufwand</a:t>
            </a:r>
            <a:endParaRPr lang="de-DE" b="1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9C011AE-9E35-A235-8F97-44EA0FA937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78423"/>
            <a:ext cx="5175249" cy="38715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700" dirty="0"/>
              <a:t>Ca. 20 vollständige ADEBAR-Listen pro TK/4</a:t>
            </a:r>
          </a:p>
          <a:p>
            <a:r>
              <a:rPr lang="de-DE" sz="1700" dirty="0"/>
              <a:t>Beispiel aus Brandenburg (Havelland) mit geringer </a:t>
            </a:r>
            <a:r>
              <a:rPr lang="de-DE" sz="1700" dirty="0" err="1"/>
              <a:t>Habiatheterogenität</a:t>
            </a:r>
            <a:endParaRPr lang="de-DE" sz="1700" dirty="0"/>
          </a:p>
          <a:p>
            <a:endParaRPr lang="de-DE" sz="1700" dirty="0"/>
          </a:p>
          <a:p>
            <a:r>
              <a:rPr lang="de-DE" sz="1700" dirty="0"/>
              <a:t>Zweiter Schritt: Hauptlebensräume repräsentativ abdecken: Offenland (hier: Acker), Alleen, Waldrand, Siedlung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C322800-C173-C47F-06BF-BBFB2AD453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3"/>
          <a:stretch/>
        </p:blipFill>
        <p:spPr bwMode="auto">
          <a:xfrm>
            <a:off x="6178550" y="766617"/>
            <a:ext cx="5175249" cy="52885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8CF2408-E7C0-E6F6-834C-B1F1555CD31D}"/>
              </a:ext>
            </a:extLst>
          </p:cNvPr>
          <p:cNvSpPr txBox="1"/>
          <p:nvPr/>
        </p:nvSpPr>
        <p:spPr>
          <a:xfrm>
            <a:off x="6072220" y="6028696"/>
            <a:ext cx="5288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Beispiel mit geringer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Habitatheterogenität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: Havelland / Brandenburg</a:t>
            </a:r>
          </a:p>
        </p:txBody>
      </p:sp>
      <p:sp>
        <p:nvSpPr>
          <p:cNvPr id="5" name="Datumsplatzhalter 1">
            <a:extLst>
              <a:ext uri="{FF2B5EF4-FFF2-40B4-BE49-F238E27FC236}">
                <a16:creationId xmlns:a16="http://schemas.microsoft.com/office/drawing/2014/main" id="{8ACCD9E1-F346-E1DA-9428-7E9D18463373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9435" y="6520873"/>
            <a:ext cx="2743200" cy="33712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E563200A-FFB7-4EB2-917D-85F985BF7640}" type="datetime1">
              <a:rPr lang="de-DE" smtClean="0"/>
              <a:t>16.02.2025</a:t>
            </a:fld>
            <a:endParaRPr lang="de-DE" dirty="0"/>
          </a:p>
        </p:txBody>
      </p:sp>
      <p:sp>
        <p:nvSpPr>
          <p:cNvPr id="8" name="Fußzeilenplatzhalter 8">
            <a:extLst>
              <a:ext uri="{FF2B5EF4-FFF2-40B4-BE49-F238E27FC236}">
                <a16:creationId xmlns:a16="http://schemas.microsoft.com/office/drawing/2014/main" id="{4BA08536-A30F-635C-725A-9165131BBD1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599" y="6520873"/>
            <a:ext cx="4114800" cy="337128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de-DE" dirty="0"/>
              <a:t>ADEBAR 2 | Ziele, Methoden und Organisation | Ort</a:t>
            </a:r>
          </a:p>
        </p:txBody>
      </p:sp>
      <p:sp>
        <p:nvSpPr>
          <p:cNvPr id="9" name="Foliennummernplatzhalter 9">
            <a:extLst>
              <a:ext uri="{FF2B5EF4-FFF2-40B4-BE49-F238E27FC236}">
                <a16:creationId xmlns:a16="http://schemas.microsoft.com/office/drawing/2014/main" id="{085F8512-5221-F3C5-CB0D-A5DEB966978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02436" y="6520873"/>
            <a:ext cx="2743200" cy="33712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A8D8FC93-0E29-453F-A4EA-D855C7BD4B6F}" type="slidenum">
              <a:rPr lang="de-DE" smtClean="0"/>
              <a:pPr/>
              <a:t>29</a:t>
            </a:fld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85201E9-AC29-D4EE-F323-0D8F177709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6196" y="766617"/>
            <a:ext cx="5472320" cy="5324766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3747B60C-C8D1-5601-952B-FE9054CEF34B}"/>
              </a:ext>
            </a:extLst>
          </p:cNvPr>
          <p:cNvSpPr/>
          <p:nvPr/>
        </p:nvSpPr>
        <p:spPr>
          <a:xfrm>
            <a:off x="10205463" y="1018309"/>
            <a:ext cx="659534" cy="1248018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AE8855A-8C3D-E9E2-52EA-0CFF94FDE43F}"/>
              </a:ext>
            </a:extLst>
          </p:cNvPr>
          <p:cNvSpPr/>
          <p:nvPr/>
        </p:nvSpPr>
        <p:spPr>
          <a:xfrm>
            <a:off x="9545929" y="2297240"/>
            <a:ext cx="1319068" cy="444017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DA45D6C-1AC6-F703-885E-F2D012913DC3}"/>
              </a:ext>
            </a:extLst>
          </p:cNvPr>
          <p:cNvSpPr/>
          <p:nvPr/>
        </p:nvSpPr>
        <p:spPr>
          <a:xfrm>
            <a:off x="9595503" y="3098237"/>
            <a:ext cx="801101" cy="568627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F9AE660-465F-E46B-F8C6-F2A46085BC6A}"/>
              </a:ext>
            </a:extLst>
          </p:cNvPr>
          <p:cNvSpPr/>
          <p:nvPr/>
        </p:nvSpPr>
        <p:spPr>
          <a:xfrm>
            <a:off x="8462384" y="844539"/>
            <a:ext cx="1336243" cy="939032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B16F165-CC99-48F7-F77A-8A76A536C36D}"/>
              </a:ext>
            </a:extLst>
          </p:cNvPr>
          <p:cNvSpPr/>
          <p:nvPr/>
        </p:nvSpPr>
        <p:spPr>
          <a:xfrm>
            <a:off x="8041923" y="2297240"/>
            <a:ext cx="1439289" cy="666025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1817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72218-5D73-2280-E2E5-A623339B5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Feldlerche">
            <a:extLst>
              <a:ext uri="{FF2B5EF4-FFF2-40B4-BE49-F238E27FC236}">
                <a16:creationId xmlns:a16="http://schemas.microsoft.com/office/drawing/2014/main" id="{7D94D49C-24D1-3742-D2C3-EB2D71BD46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7267143"/>
              </p:ext>
            </p:extLst>
          </p:nvPr>
        </p:nvGraphicFramePr>
        <p:xfrm>
          <a:off x="4038599" y="2179058"/>
          <a:ext cx="3028342" cy="1840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Braunkehlchen">
            <a:extLst>
              <a:ext uri="{FF2B5EF4-FFF2-40B4-BE49-F238E27FC236}">
                <a16:creationId xmlns:a16="http://schemas.microsoft.com/office/drawing/2014/main" id="{2FE1BE23-647D-DBE1-D145-ABA96D741A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6926589"/>
              </p:ext>
            </p:extLst>
          </p:nvPr>
        </p:nvGraphicFramePr>
        <p:xfrm>
          <a:off x="838199" y="2179059"/>
          <a:ext cx="2973869" cy="18407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Grauammer">
            <a:extLst>
              <a:ext uri="{FF2B5EF4-FFF2-40B4-BE49-F238E27FC236}">
                <a16:creationId xmlns:a16="http://schemas.microsoft.com/office/drawing/2014/main" id="{C726865F-26B6-8DAE-726A-5BB026793B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8396058"/>
              </p:ext>
            </p:extLst>
          </p:nvPr>
        </p:nvGraphicFramePr>
        <p:xfrm>
          <a:off x="4038599" y="4200971"/>
          <a:ext cx="3040971" cy="1857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Schwarzkehlchen">
            <a:extLst>
              <a:ext uri="{FF2B5EF4-FFF2-40B4-BE49-F238E27FC236}">
                <a16:creationId xmlns:a16="http://schemas.microsoft.com/office/drawing/2014/main" id="{276AA7C1-C260-07E0-2C68-B5943AD968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6088158"/>
              </p:ext>
            </p:extLst>
          </p:nvPr>
        </p:nvGraphicFramePr>
        <p:xfrm>
          <a:off x="839063" y="4219517"/>
          <a:ext cx="2973005" cy="1840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" name="Rechteck 8">
            <a:extLst>
              <a:ext uri="{FF2B5EF4-FFF2-40B4-BE49-F238E27FC236}">
                <a16:creationId xmlns:a16="http://schemas.microsoft.com/office/drawing/2014/main" id="{D1173C05-B707-5CF3-0333-3CF02D7F486B}"/>
              </a:ext>
            </a:extLst>
          </p:cNvPr>
          <p:cNvSpPr/>
          <p:nvPr/>
        </p:nvSpPr>
        <p:spPr>
          <a:xfrm>
            <a:off x="2782415" y="2631680"/>
            <a:ext cx="356276" cy="933089"/>
          </a:xfrm>
          <a:prstGeom prst="rect">
            <a:avLst/>
          </a:prstGeom>
          <a:solidFill>
            <a:schemeClr val="accent2">
              <a:lumMod val="40000"/>
              <a:lumOff val="60000"/>
              <a:alpha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4E8C923F-7571-9FD6-B762-B14D9D1EFD6E}"/>
              </a:ext>
            </a:extLst>
          </p:cNvPr>
          <p:cNvSpPr/>
          <p:nvPr/>
        </p:nvSpPr>
        <p:spPr>
          <a:xfrm>
            <a:off x="6009103" y="2631680"/>
            <a:ext cx="356276" cy="933089"/>
          </a:xfrm>
          <a:prstGeom prst="rect">
            <a:avLst/>
          </a:prstGeom>
          <a:solidFill>
            <a:schemeClr val="accent2">
              <a:lumMod val="40000"/>
              <a:lumOff val="60000"/>
              <a:alpha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A7C1F79-1FAB-3934-549E-9F8077BC8A86}"/>
              </a:ext>
            </a:extLst>
          </p:cNvPr>
          <p:cNvSpPr/>
          <p:nvPr/>
        </p:nvSpPr>
        <p:spPr>
          <a:xfrm>
            <a:off x="2813759" y="4672139"/>
            <a:ext cx="356276" cy="933089"/>
          </a:xfrm>
          <a:prstGeom prst="rect">
            <a:avLst/>
          </a:prstGeom>
          <a:solidFill>
            <a:schemeClr val="accent2">
              <a:lumMod val="40000"/>
              <a:lumOff val="60000"/>
              <a:alpha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EEA74EE-28FD-6D58-C8C0-A04C71244442}"/>
              </a:ext>
            </a:extLst>
          </p:cNvPr>
          <p:cNvSpPr/>
          <p:nvPr/>
        </p:nvSpPr>
        <p:spPr>
          <a:xfrm>
            <a:off x="6077683" y="4640879"/>
            <a:ext cx="356276" cy="933089"/>
          </a:xfrm>
          <a:prstGeom prst="rect">
            <a:avLst/>
          </a:prstGeom>
          <a:solidFill>
            <a:schemeClr val="accent2">
              <a:lumMod val="40000"/>
              <a:lumOff val="60000"/>
              <a:alpha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B022CCA3-D46A-5250-7A42-54B8760162C9}"/>
              </a:ext>
            </a:extLst>
          </p:cNvPr>
          <p:cNvSpPr txBox="1">
            <a:spLocks/>
          </p:cNvSpPr>
          <p:nvPr/>
        </p:nvSpPr>
        <p:spPr>
          <a:xfrm>
            <a:off x="838199" y="6948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rgbClr val="0060A0"/>
                </a:solidFill>
                <a:latin typeface="DDASans" pitchFamily="50" charset="0"/>
                <a:ea typeface="+mj-ea"/>
                <a:cs typeface="+mj-cs"/>
              </a:defRPr>
            </a:lvl1pPr>
          </a:lstStyle>
          <a:p>
            <a:r>
              <a:rPr lang="de-DE" sz="4400" b="1" dirty="0">
                <a:latin typeface="Arial" panose="020B0604020202020204" pitchFamily="34" charset="0"/>
                <a:cs typeface="Arial" panose="020B0604020202020204" pitchFamily="34" charset="0"/>
              </a:rPr>
              <a:t>Bestandsveränderungen</a:t>
            </a:r>
          </a:p>
        </p:txBody>
      </p:sp>
      <p:sp>
        <p:nvSpPr>
          <p:cNvPr id="25" name="Datumsplatzhalter 1">
            <a:extLst>
              <a:ext uri="{FF2B5EF4-FFF2-40B4-BE49-F238E27FC236}">
                <a16:creationId xmlns:a16="http://schemas.microsoft.com/office/drawing/2014/main" id="{50559C6F-1A06-9C8A-76A0-A41145F09F87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9435" y="6520873"/>
            <a:ext cx="2743200" cy="33712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E563200A-FFB7-4EB2-917D-85F985BF7640}" type="datetime1">
              <a:rPr lang="de-DE" smtClean="0"/>
              <a:t>16.02.2025</a:t>
            </a:fld>
            <a:endParaRPr lang="de-DE" dirty="0"/>
          </a:p>
        </p:txBody>
      </p:sp>
      <p:sp>
        <p:nvSpPr>
          <p:cNvPr id="26" name="Fußzeilenplatzhalter 8">
            <a:extLst>
              <a:ext uri="{FF2B5EF4-FFF2-40B4-BE49-F238E27FC236}">
                <a16:creationId xmlns:a16="http://schemas.microsoft.com/office/drawing/2014/main" id="{C46F311A-0E63-9749-8FEC-1EB1BAAB56D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599" y="6520873"/>
            <a:ext cx="4114800" cy="337128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de-DE" dirty="0"/>
              <a:t>ADEBAR 2 | Ziele, Methoden und Organisation | Ort</a:t>
            </a:r>
          </a:p>
        </p:txBody>
      </p:sp>
      <p:sp>
        <p:nvSpPr>
          <p:cNvPr id="27" name="Foliennummernplatzhalter 9">
            <a:extLst>
              <a:ext uri="{FF2B5EF4-FFF2-40B4-BE49-F238E27FC236}">
                <a16:creationId xmlns:a16="http://schemas.microsoft.com/office/drawing/2014/main" id="{70D9C934-323B-C42B-69E4-073AA573B57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02436" y="6520873"/>
            <a:ext cx="2743200" cy="33712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A8D8FC93-0E29-453F-A4EA-D855C7BD4B6F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624926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951B7-3C56-BD61-AC40-511B98BFC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4F15B0-7F49-E65A-82D2-D9D0E67BC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err="1"/>
              <a:t>Kartieraufwand</a:t>
            </a:r>
            <a:endParaRPr lang="de-DE" b="1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EFB0F56-9009-9674-7C9C-2E3B3AE7B0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78423"/>
            <a:ext cx="5175249" cy="38715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700" dirty="0"/>
              <a:t>Ca. 20 vollständige ADEBAR-Listen pro TK/4</a:t>
            </a:r>
          </a:p>
          <a:p>
            <a:r>
              <a:rPr lang="de-DE" sz="1700" dirty="0"/>
              <a:t>Beispiel aus Brandenburg (Havelland) mit geringer </a:t>
            </a:r>
            <a:r>
              <a:rPr lang="de-DE" sz="1700" dirty="0" err="1"/>
              <a:t>Habiatheterogenität</a:t>
            </a:r>
            <a:endParaRPr lang="de-DE" sz="1700" dirty="0"/>
          </a:p>
          <a:p>
            <a:endParaRPr lang="de-DE" sz="1700" dirty="0"/>
          </a:p>
          <a:p>
            <a:r>
              <a:rPr lang="de-DE" sz="1700" dirty="0"/>
              <a:t>Zweiter Schritt: Hauptlebensräume repräsentativ abdecken: Offenland (hier: Acker), Alleen, Waldrand, Siedlung, Wald (Achtung: Laub- und Nadelwald repräsentativ abdecken!)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48F9AD9-161B-D6DD-FAC7-EAD94F9A3B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3"/>
          <a:stretch/>
        </p:blipFill>
        <p:spPr bwMode="auto">
          <a:xfrm>
            <a:off x="6178550" y="766617"/>
            <a:ext cx="5175249" cy="52885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70024096-CB0A-927F-4DE5-87BD428E8A8C}"/>
              </a:ext>
            </a:extLst>
          </p:cNvPr>
          <p:cNvSpPr txBox="1"/>
          <p:nvPr/>
        </p:nvSpPr>
        <p:spPr>
          <a:xfrm>
            <a:off x="6072220" y="6028696"/>
            <a:ext cx="5288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Beispiel mit geringer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Habitatheterogenität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: Havelland / Brandenburg</a:t>
            </a:r>
          </a:p>
        </p:txBody>
      </p:sp>
      <p:sp>
        <p:nvSpPr>
          <p:cNvPr id="5" name="Datumsplatzhalter 1">
            <a:extLst>
              <a:ext uri="{FF2B5EF4-FFF2-40B4-BE49-F238E27FC236}">
                <a16:creationId xmlns:a16="http://schemas.microsoft.com/office/drawing/2014/main" id="{1F61F63B-A5EC-F8C0-BDF9-8411393F17B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9435" y="6520873"/>
            <a:ext cx="2743200" cy="33712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E563200A-FFB7-4EB2-917D-85F985BF7640}" type="datetime1">
              <a:rPr lang="de-DE" smtClean="0"/>
              <a:t>16.02.2025</a:t>
            </a:fld>
            <a:endParaRPr lang="de-DE" dirty="0"/>
          </a:p>
        </p:txBody>
      </p:sp>
      <p:sp>
        <p:nvSpPr>
          <p:cNvPr id="8" name="Fußzeilenplatzhalter 8">
            <a:extLst>
              <a:ext uri="{FF2B5EF4-FFF2-40B4-BE49-F238E27FC236}">
                <a16:creationId xmlns:a16="http://schemas.microsoft.com/office/drawing/2014/main" id="{B00E7C97-59EC-D39B-9643-463961113D3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599" y="6520873"/>
            <a:ext cx="4114800" cy="337128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de-DE" dirty="0"/>
              <a:t>ADEBAR 2 | Ziele, Methoden und Organisation | Ort</a:t>
            </a:r>
          </a:p>
        </p:txBody>
      </p:sp>
      <p:sp>
        <p:nvSpPr>
          <p:cNvPr id="9" name="Foliennummernplatzhalter 9">
            <a:extLst>
              <a:ext uri="{FF2B5EF4-FFF2-40B4-BE49-F238E27FC236}">
                <a16:creationId xmlns:a16="http://schemas.microsoft.com/office/drawing/2014/main" id="{1F0014BF-D89F-BCDA-9E1B-7878471FC8B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02436" y="6520873"/>
            <a:ext cx="2743200" cy="33712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A8D8FC93-0E29-453F-A4EA-D855C7BD4B6F}" type="slidenum">
              <a:rPr lang="de-DE" smtClean="0"/>
              <a:pPr/>
              <a:t>30</a:t>
            </a:fld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DA7ECD0-BE88-4283-F1B5-A2BCD7D97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6196" y="766617"/>
            <a:ext cx="5472320" cy="5324766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E2634CB4-864B-82B6-D916-5D22FE243F72}"/>
              </a:ext>
            </a:extLst>
          </p:cNvPr>
          <p:cNvSpPr/>
          <p:nvPr/>
        </p:nvSpPr>
        <p:spPr>
          <a:xfrm>
            <a:off x="10205463" y="1018309"/>
            <a:ext cx="659534" cy="1248018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8828C17-22BA-8563-03F8-FEEB364C1003}"/>
              </a:ext>
            </a:extLst>
          </p:cNvPr>
          <p:cNvSpPr/>
          <p:nvPr/>
        </p:nvSpPr>
        <p:spPr>
          <a:xfrm>
            <a:off x="9545929" y="2297240"/>
            <a:ext cx="1319068" cy="444017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9F19DEF-019B-F9FB-DF28-EDDBAB6711EC}"/>
              </a:ext>
            </a:extLst>
          </p:cNvPr>
          <p:cNvSpPr/>
          <p:nvPr/>
        </p:nvSpPr>
        <p:spPr>
          <a:xfrm>
            <a:off x="9595503" y="3098237"/>
            <a:ext cx="801101" cy="568627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318E243F-3162-2B59-EC69-5A416BEFEFE6}"/>
              </a:ext>
            </a:extLst>
          </p:cNvPr>
          <p:cNvSpPr/>
          <p:nvPr/>
        </p:nvSpPr>
        <p:spPr>
          <a:xfrm>
            <a:off x="8462384" y="844539"/>
            <a:ext cx="1336243" cy="939032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F4D6596-654B-D93A-7501-50C44D0F6294}"/>
              </a:ext>
            </a:extLst>
          </p:cNvPr>
          <p:cNvSpPr/>
          <p:nvPr/>
        </p:nvSpPr>
        <p:spPr>
          <a:xfrm>
            <a:off x="8041923" y="2297240"/>
            <a:ext cx="1439289" cy="666025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D5DC199-2678-BB81-B41F-ECFCCCC5B8CF}"/>
              </a:ext>
            </a:extLst>
          </p:cNvPr>
          <p:cNvSpPr/>
          <p:nvPr/>
        </p:nvSpPr>
        <p:spPr>
          <a:xfrm>
            <a:off x="10320344" y="2772170"/>
            <a:ext cx="922620" cy="853563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37032148-FA58-BA27-DFC7-3AE7886379C2}"/>
              </a:ext>
            </a:extLst>
          </p:cNvPr>
          <p:cNvSpPr/>
          <p:nvPr/>
        </p:nvSpPr>
        <p:spPr>
          <a:xfrm>
            <a:off x="9859033" y="4203990"/>
            <a:ext cx="1005963" cy="42417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0C1EFB2-8E4C-1BD0-2992-CCC238AD5373}"/>
              </a:ext>
            </a:extLst>
          </p:cNvPr>
          <p:cNvSpPr/>
          <p:nvPr/>
        </p:nvSpPr>
        <p:spPr>
          <a:xfrm>
            <a:off x="10494818" y="4628159"/>
            <a:ext cx="535279" cy="1211532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0E0F916A-365C-0836-602A-C30533238836}"/>
              </a:ext>
            </a:extLst>
          </p:cNvPr>
          <p:cNvSpPr/>
          <p:nvPr/>
        </p:nvSpPr>
        <p:spPr>
          <a:xfrm>
            <a:off x="6920345" y="4977245"/>
            <a:ext cx="652329" cy="650362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ECAB864B-7EA6-BBEE-2DE3-5B1D095A25D5}"/>
              </a:ext>
            </a:extLst>
          </p:cNvPr>
          <p:cNvSpPr/>
          <p:nvPr/>
        </p:nvSpPr>
        <p:spPr>
          <a:xfrm>
            <a:off x="6113833" y="4707082"/>
            <a:ext cx="780609" cy="974416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9B3C1A5-BB42-CE02-006E-24310889EECD}"/>
              </a:ext>
            </a:extLst>
          </p:cNvPr>
          <p:cNvSpPr/>
          <p:nvPr/>
        </p:nvSpPr>
        <p:spPr>
          <a:xfrm>
            <a:off x="6359237" y="3431298"/>
            <a:ext cx="453020" cy="1249988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46C91D9-E48C-BBDC-DE82-E67C145A8490}"/>
              </a:ext>
            </a:extLst>
          </p:cNvPr>
          <p:cNvSpPr/>
          <p:nvPr/>
        </p:nvSpPr>
        <p:spPr>
          <a:xfrm>
            <a:off x="7164731" y="3666864"/>
            <a:ext cx="877192" cy="776825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63940A8B-24E5-5C08-77E4-85697E3232E5}"/>
              </a:ext>
            </a:extLst>
          </p:cNvPr>
          <p:cNvSpPr/>
          <p:nvPr/>
        </p:nvSpPr>
        <p:spPr>
          <a:xfrm>
            <a:off x="8748531" y="3894736"/>
            <a:ext cx="1195569" cy="49024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FCDDFAE7-0DAC-6E70-486E-72C137C2D07F}"/>
              </a:ext>
            </a:extLst>
          </p:cNvPr>
          <p:cNvSpPr/>
          <p:nvPr/>
        </p:nvSpPr>
        <p:spPr>
          <a:xfrm>
            <a:off x="6977358" y="2348089"/>
            <a:ext cx="453020" cy="1249988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7E653FB3-F13C-3F8F-8B2E-97BEC638D0B2}"/>
              </a:ext>
            </a:extLst>
          </p:cNvPr>
          <p:cNvSpPr/>
          <p:nvPr/>
        </p:nvSpPr>
        <p:spPr>
          <a:xfrm>
            <a:off x="6812257" y="1097405"/>
            <a:ext cx="1161324" cy="1156181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95889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F4A45-B77F-16BB-24B1-8BF77B83E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967D82-0BA0-7BD0-A399-25D524638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err="1"/>
              <a:t>Kartieraufwand</a:t>
            </a:r>
            <a:endParaRPr lang="de-DE" b="1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552C043-AEA3-C6AA-8497-4DBFFF8FE2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b="1" dirty="0"/>
              <a:t>Ca. 10 unvollständige ADEBAR-Listen pro TK/4</a:t>
            </a:r>
          </a:p>
          <a:p>
            <a:r>
              <a:rPr lang="de-DE" sz="2000" dirty="0"/>
              <a:t>für gesondert zu erfassende Arten</a:t>
            </a:r>
          </a:p>
          <a:p>
            <a:r>
              <a:rPr lang="de-DE" sz="2000" dirty="0"/>
              <a:t>Keine Vorgabe bzgl. der Länge der Routen (Abfahren des gesamten TK/4 mit z.B. Auto oder Fahrrad möglich)</a:t>
            </a:r>
          </a:p>
          <a:p>
            <a:r>
              <a:rPr lang="de-DE" sz="2000" dirty="0"/>
              <a:t>Gezielte Suche der Arten in potenziell geeignetem Habitat </a:t>
            </a:r>
          </a:p>
          <a:p>
            <a:r>
              <a:rPr lang="de-DE" sz="2000" dirty="0"/>
              <a:t>Anzahl unvollständiger Listen richtet sich nach Lebensraumausstattung und damit verbundenem Arteninventar</a:t>
            </a:r>
          </a:p>
          <a:p>
            <a:r>
              <a:rPr lang="de-DE" sz="2000" dirty="0"/>
              <a:t>Die Arten sollten so genau erfasst werden, dass ihre Bestandsklasse im TK/4 ausreichend sicher geschätzt werden kann</a:t>
            </a:r>
          </a:p>
          <a:p>
            <a:endParaRPr lang="de-DE" sz="4000" dirty="0"/>
          </a:p>
          <a:p>
            <a:endParaRPr lang="de-DE" dirty="0"/>
          </a:p>
        </p:txBody>
      </p:sp>
      <p:sp>
        <p:nvSpPr>
          <p:cNvPr id="5" name="Datumsplatzhalter 1">
            <a:extLst>
              <a:ext uri="{FF2B5EF4-FFF2-40B4-BE49-F238E27FC236}">
                <a16:creationId xmlns:a16="http://schemas.microsoft.com/office/drawing/2014/main" id="{795B1C97-F0D6-9AC0-9FF8-946B65BBF54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9435" y="6520873"/>
            <a:ext cx="2743200" cy="33712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E563200A-FFB7-4EB2-917D-85F985BF7640}" type="datetime1">
              <a:rPr lang="de-DE" smtClean="0"/>
              <a:t>16.02.2025</a:t>
            </a:fld>
            <a:endParaRPr lang="de-DE" dirty="0"/>
          </a:p>
        </p:txBody>
      </p:sp>
      <p:sp>
        <p:nvSpPr>
          <p:cNvPr id="7" name="Fußzeilenplatzhalter 8">
            <a:extLst>
              <a:ext uri="{FF2B5EF4-FFF2-40B4-BE49-F238E27FC236}">
                <a16:creationId xmlns:a16="http://schemas.microsoft.com/office/drawing/2014/main" id="{A7176166-E209-923F-A154-A614370A520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599" y="6520873"/>
            <a:ext cx="4114800" cy="337128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de-DE" dirty="0"/>
              <a:t>ADEBAR 2 | Ziele, Methoden und Organisation | Ort</a:t>
            </a:r>
          </a:p>
        </p:txBody>
      </p:sp>
      <p:sp>
        <p:nvSpPr>
          <p:cNvPr id="8" name="Foliennummernplatzhalter 9">
            <a:extLst>
              <a:ext uri="{FF2B5EF4-FFF2-40B4-BE49-F238E27FC236}">
                <a16:creationId xmlns:a16="http://schemas.microsoft.com/office/drawing/2014/main" id="{24FC5AD0-99F0-BCB2-5E3C-47763C6771A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02436" y="6520873"/>
            <a:ext cx="2743200" cy="33712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A8D8FC93-0E29-453F-A4EA-D855C7BD4B6F}" type="slidenum">
              <a:rPr lang="de-DE" smtClean="0"/>
              <a:pPr/>
              <a:t>31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87244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B366A7-D881-E9AA-92F1-BEA48B49E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400" b="1" dirty="0"/>
              <a:t>ADEBAR-Liste – Zusammenfassung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41DF1C4-5268-C276-A18C-F0E71BB06049}"/>
              </a:ext>
            </a:extLst>
          </p:cNvPr>
          <p:cNvSpPr/>
          <p:nvPr/>
        </p:nvSpPr>
        <p:spPr>
          <a:xfrm>
            <a:off x="5649304" y="1824062"/>
            <a:ext cx="4062731" cy="909153"/>
          </a:xfrm>
          <a:prstGeom prst="rect">
            <a:avLst/>
          </a:prstGeom>
          <a:solidFill>
            <a:srgbClr val="165F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+mj-lt"/>
                <a:ea typeface="Cambria" panose="02040503050406030204" pitchFamily="18" charset="0"/>
              </a:rPr>
              <a:t>Alle Individuen aller Arten punktverortet notiert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F19FD742-ADEA-22F7-04E7-155A6ADEBF0C}"/>
              </a:ext>
            </a:extLst>
          </p:cNvPr>
          <p:cNvSpPr/>
          <p:nvPr/>
        </p:nvSpPr>
        <p:spPr>
          <a:xfrm>
            <a:off x="3703330" y="2325280"/>
            <a:ext cx="1512168" cy="599552"/>
          </a:xfrm>
          <a:prstGeom prst="rect">
            <a:avLst/>
          </a:prstGeom>
          <a:solidFill>
            <a:srgbClr val="165F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+mj-lt"/>
                <a:ea typeface="Cambria" panose="02040503050406030204" pitchFamily="18" charset="0"/>
              </a:rPr>
              <a:t>Vollständige Liste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9566758-CE3F-4077-0253-343036D71528}"/>
              </a:ext>
            </a:extLst>
          </p:cNvPr>
          <p:cNvSpPr/>
          <p:nvPr/>
        </p:nvSpPr>
        <p:spPr>
          <a:xfrm>
            <a:off x="3701455" y="4253804"/>
            <a:ext cx="1552413" cy="599552"/>
          </a:xfrm>
          <a:prstGeom prst="rect">
            <a:avLst/>
          </a:prstGeom>
          <a:solidFill>
            <a:srgbClr val="165F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+mj-lt"/>
              </a:rPr>
              <a:t>Unvollständige Liste</a:t>
            </a:r>
            <a:endParaRPr lang="de-DE" sz="1400" dirty="0">
              <a:latin typeface="+mj-lt"/>
            </a:endParaRP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7CA103CC-4FFF-D762-895B-8D0C3607E120}"/>
              </a:ext>
            </a:extLst>
          </p:cNvPr>
          <p:cNvCxnSpPr>
            <a:cxnSpLocks/>
          </p:cNvCxnSpPr>
          <p:nvPr/>
        </p:nvCxnSpPr>
        <p:spPr>
          <a:xfrm flipV="1">
            <a:off x="3360717" y="2924832"/>
            <a:ext cx="340738" cy="307744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245BC664-6C5E-0D24-00EA-CDC9FEF14290}"/>
              </a:ext>
            </a:extLst>
          </p:cNvPr>
          <p:cNvCxnSpPr>
            <a:cxnSpLocks/>
          </p:cNvCxnSpPr>
          <p:nvPr/>
        </p:nvCxnSpPr>
        <p:spPr>
          <a:xfrm>
            <a:off x="3360717" y="4013468"/>
            <a:ext cx="340738" cy="240336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D968B515-1614-F476-F934-16FC7AF4CE5E}"/>
              </a:ext>
            </a:extLst>
          </p:cNvPr>
          <p:cNvCxnSpPr>
            <a:cxnSpLocks/>
          </p:cNvCxnSpPr>
          <p:nvPr/>
        </p:nvCxnSpPr>
        <p:spPr>
          <a:xfrm flipV="1">
            <a:off x="5215498" y="2149988"/>
            <a:ext cx="433807" cy="19002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124E37EF-86E9-8A61-417D-E94B3F394681}"/>
              </a:ext>
            </a:extLst>
          </p:cNvPr>
          <p:cNvCxnSpPr>
            <a:cxnSpLocks/>
          </p:cNvCxnSpPr>
          <p:nvPr/>
        </p:nvCxnSpPr>
        <p:spPr>
          <a:xfrm>
            <a:off x="5253867" y="4853356"/>
            <a:ext cx="395437" cy="201591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hteck 13">
            <a:extLst>
              <a:ext uri="{FF2B5EF4-FFF2-40B4-BE49-F238E27FC236}">
                <a16:creationId xmlns:a16="http://schemas.microsoft.com/office/drawing/2014/main" id="{1EEDE9B9-4DDD-C3DB-08DE-21AD7E76418C}"/>
              </a:ext>
            </a:extLst>
          </p:cNvPr>
          <p:cNvSpPr/>
          <p:nvPr/>
        </p:nvSpPr>
        <p:spPr>
          <a:xfrm>
            <a:off x="1805406" y="3220355"/>
            <a:ext cx="1547664" cy="79311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ADEBAR-Liste</a:t>
            </a:r>
            <a:endParaRPr lang="de-DE" sz="1400" dirty="0">
              <a:solidFill>
                <a:schemeClr val="tx1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F1E3999-8985-7DE5-CCC6-057F804F8B6B}"/>
              </a:ext>
            </a:extLst>
          </p:cNvPr>
          <p:cNvSpPr/>
          <p:nvPr/>
        </p:nvSpPr>
        <p:spPr>
          <a:xfrm>
            <a:off x="5649305" y="4843397"/>
            <a:ext cx="4062732" cy="1325562"/>
          </a:xfrm>
          <a:prstGeom prst="rect">
            <a:avLst/>
          </a:prstGeom>
          <a:solidFill>
            <a:srgbClr val="165F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+mj-lt"/>
                <a:ea typeface="Cambria" panose="02040503050406030204" pitchFamily="18" charset="0"/>
              </a:rPr>
              <a:t>Gezielte Suche nach gesondert zu erfassenden Arten, nach Vorgabe von </a:t>
            </a:r>
            <a:r>
              <a:rPr lang="de-DE" dirty="0" err="1">
                <a:latin typeface="+mj-lt"/>
                <a:ea typeface="Cambria" panose="02040503050406030204" pitchFamily="18" charset="0"/>
              </a:rPr>
              <a:t>MsB</a:t>
            </a:r>
            <a:r>
              <a:rPr lang="de-DE" dirty="0">
                <a:latin typeface="+mj-lt"/>
                <a:ea typeface="Cambria" panose="02040503050406030204" pitchFamily="18" charset="0"/>
              </a:rPr>
              <a:t> und Methodenhandbuch</a:t>
            </a:r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2DC6D4E7-D6D9-3B87-0C38-3B88CA575A98}"/>
              </a:ext>
            </a:extLst>
          </p:cNvPr>
          <p:cNvCxnSpPr>
            <a:cxnSpLocks/>
          </p:cNvCxnSpPr>
          <p:nvPr/>
        </p:nvCxnSpPr>
        <p:spPr>
          <a:xfrm>
            <a:off x="5215498" y="2924832"/>
            <a:ext cx="433807" cy="201591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hteck 16">
            <a:extLst>
              <a:ext uri="{FF2B5EF4-FFF2-40B4-BE49-F238E27FC236}">
                <a16:creationId xmlns:a16="http://schemas.microsoft.com/office/drawing/2014/main" id="{6F6F7DB5-9FD1-C1F1-DA33-B95C3CFD24EC}"/>
              </a:ext>
            </a:extLst>
          </p:cNvPr>
          <p:cNvSpPr/>
          <p:nvPr/>
        </p:nvSpPr>
        <p:spPr>
          <a:xfrm>
            <a:off x="5649305" y="3126423"/>
            <a:ext cx="4062732" cy="1325562"/>
          </a:xfrm>
          <a:prstGeom prst="rect">
            <a:avLst/>
          </a:prstGeom>
          <a:solidFill>
            <a:srgbClr val="165F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+mj-lt"/>
                <a:ea typeface="Cambria" panose="02040503050406030204" pitchFamily="18" charset="0"/>
              </a:rPr>
              <a:t>Alle Individuen der ADEBAR-Arten punktverortet notiert + Anwesenheit zu modellierender Arten notiert (mit „X / nicht gezählt“)</a:t>
            </a:r>
          </a:p>
        </p:txBody>
      </p:sp>
      <p:sp>
        <p:nvSpPr>
          <p:cNvPr id="5" name="Datumsplatzhalter 1">
            <a:extLst>
              <a:ext uri="{FF2B5EF4-FFF2-40B4-BE49-F238E27FC236}">
                <a16:creationId xmlns:a16="http://schemas.microsoft.com/office/drawing/2014/main" id="{F715C3BB-7E9C-7D01-7E01-904857E15B3D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9435" y="6520873"/>
            <a:ext cx="2743200" cy="33712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E563200A-FFB7-4EB2-917D-85F985BF7640}" type="datetime1">
              <a:rPr lang="de-DE" smtClean="0"/>
              <a:t>16.02.2025</a:t>
            </a:fld>
            <a:endParaRPr lang="de-DE" dirty="0"/>
          </a:p>
        </p:txBody>
      </p:sp>
      <p:sp>
        <p:nvSpPr>
          <p:cNvPr id="6" name="Fußzeilenplatzhalter 8">
            <a:extLst>
              <a:ext uri="{FF2B5EF4-FFF2-40B4-BE49-F238E27FC236}">
                <a16:creationId xmlns:a16="http://schemas.microsoft.com/office/drawing/2014/main" id="{46ADA5B4-17F6-71C6-954E-E0C7690ED4B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599" y="6520873"/>
            <a:ext cx="4114800" cy="337128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de-DE" dirty="0"/>
              <a:t>ADEBAR 2 | Ziele, Methoden und Organisation | Ort</a:t>
            </a:r>
          </a:p>
        </p:txBody>
      </p:sp>
      <p:sp>
        <p:nvSpPr>
          <p:cNvPr id="18" name="Foliennummernplatzhalter 9">
            <a:extLst>
              <a:ext uri="{FF2B5EF4-FFF2-40B4-BE49-F238E27FC236}">
                <a16:creationId xmlns:a16="http://schemas.microsoft.com/office/drawing/2014/main" id="{428E4347-25A9-021D-B116-A6EEB554CDC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02436" y="6520873"/>
            <a:ext cx="2743200" cy="33712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A8D8FC93-0E29-453F-A4EA-D855C7BD4B6F}" type="slidenum">
              <a:rPr lang="de-DE" smtClean="0"/>
              <a:pPr/>
              <a:t>32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110443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F4126-EA2B-8E3F-BD3C-69DC17A7E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18DF5C4B-7B7B-723B-F065-C0E4F561D2CC}"/>
              </a:ext>
            </a:extLst>
          </p:cNvPr>
          <p:cNvGrpSpPr/>
          <p:nvPr/>
        </p:nvGrpSpPr>
        <p:grpSpPr bwMode="auto">
          <a:xfrm>
            <a:off x="6197692" y="4506078"/>
            <a:ext cx="5459763" cy="1543884"/>
            <a:chOff x="3292281" y="3699784"/>
            <a:chExt cx="5459762" cy="1543884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4234ECA3-846F-6582-1989-9EBFBE3B1951}"/>
                </a:ext>
              </a:extLst>
            </p:cNvPr>
            <p:cNvSpPr/>
            <p:nvPr/>
          </p:nvSpPr>
          <p:spPr bwMode="auto">
            <a:xfrm>
              <a:off x="3292281" y="4578247"/>
              <a:ext cx="5156106" cy="665421"/>
            </a:xfrm>
            <a:prstGeom prst="rect">
              <a:avLst/>
            </a:prstGeom>
            <a:solidFill>
              <a:srgbClr val="0061A1"/>
            </a:solidFill>
            <a:ln>
              <a:solidFill>
                <a:srgbClr val="0061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de-DE" sz="1867" b="1" i="1" dirty="0" err="1">
                  <a:solidFill>
                    <a:prstClr val="white"/>
                  </a:solidFill>
                </a:rPr>
                <a:t>dbird</a:t>
              </a:r>
              <a:r>
                <a:rPr lang="de-DE" sz="1867" b="1" i="1" dirty="0">
                  <a:solidFill>
                    <a:prstClr val="white"/>
                  </a:solidFill>
                </a:rPr>
                <a:t> (Dashboard als Nutzeroberfläche)</a:t>
              </a:r>
              <a:endParaRPr sz="1867" dirty="0">
                <a:solidFill>
                  <a:prstClr val="white"/>
                </a:solidFill>
              </a:endParaRPr>
            </a:p>
            <a:p>
              <a:pPr algn="ctr">
                <a:defRPr/>
              </a:pPr>
              <a:r>
                <a:rPr lang="de-DE" sz="1867" dirty="0">
                  <a:solidFill>
                    <a:prstClr val="white"/>
                  </a:solidFill>
                </a:rPr>
                <a:t>zentrale, web-basierte Datenbank des DDA</a:t>
              </a:r>
              <a:endParaRPr sz="1867" dirty="0">
                <a:solidFill>
                  <a:prstClr val="white"/>
                </a:solidFill>
              </a:endParaRPr>
            </a:p>
          </p:txBody>
        </p:sp>
        <p:cxnSp>
          <p:nvCxnSpPr>
            <p:cNvPr id="13" name="Gerade Verbindung mit Pfeil 12">
              <a:extLst>
                <a:ext uri="{FF2B5EF4-FFF2-40B4-BE49-F238E27FC236}">
                  <a16:creationId xmlns:a16="http://schemas.microsoft.com/office/drawing/2014/main" id="{14B78D49-4E00-1EEB-1B37-69DF3F8719DB}"/>
                </a:ext>
              </a:extLst>
            </p:cNvPr>
            <p:cNvCxnSpPr>
              <a:cxnSpLocks/>
              <a:stCxn id="18" idx="2"/>
              <a:endCxn id="12" idx="0"/>
            </p:cNvCxnSpPr>
            <p:nvPr/>
          </p:nvCxnSpPr>
          <p:spPr bwMode="auto">
            <a:xfrm flipH="1">
              <a:off x="5870335" y="3699784"/>
              <a:ext cx="10234" cy="878463"/>
            </a:xfrm>
            <a:prstGeom prst="straightConnector1">
              <a:avLst/>
            </a:prstGeom>
            <a:ln w="57150">
              <a:solidFill>
                <a:srgbClr val="CF003D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feld 8">
              <a:extLst>
                <a:ext uri="{FF2B5EF4-FFF2-40B4-BE49-F238E27FC236}">
                  <a16:creationId xmlns:a16="http://schemas.microsoft.com/office/drawing/2014/main" id="{DB6FF17E-55E7-BA41-C949-541F4F49EBC6}"/>
                </a:ext>
              </a:extLst>
            </p:cNvPr>
            <p:cNvSpPr txBox="1"/>
            <p:nvPr/>
          </p:nvSpPr>
          <p:spPr bwMode="auto">
            <a:xfrm>
              <a:off x="6385205" y="3972884"/>
              <a:ext cx="2366838" cy="666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de-DE" sz="1867" dirty="0">
                  <a:solidFill>
                    <a:prstClr val="black"/>
                  </a:solidFill>
                </a:rPr>
                <a:t>Synchronisation via API in Echtzeit</a:t>
              </a:r>
              <a:endParaRPr sz="1867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3918BD51-2E77-5811-7645-FADB0AEBE1B7}"/>
              </a:ext>
            </a:extLst>
          </p:cNvPr>
          <p:cNvGrpSpPr/>
          <p:nvPr/>
        </p:nvGrpSpPr>
        <p:grpSpPr>
          <a:xfrm>
            <a:off x="5657822" y="766618"/>
            <a:ext cx="5706211" cy="3739460"/>
            <a:chOff x="4541221" y="627535"/>
            <a:chExt cx="4279658" cy="2804595"/>
          </a:xfrm>
        </p:grpSpPr>
        <p:cxnSp>
          <p:nvCxnSpPr>
            <p:cNvPr id="16" name="Gerade Verbindung mit Pfeil 15">
              <a:extLst>
                <a:ext uri="{FF2B5EF4-FFF2-40B4-BE49-F238E27FC236}">
                  <a16:creationId xmlns:a16="http://schemas.microsoft.com/office/drawing/2014/main" id="{8CADBC48-EE21-F07F-418F-330E719E8A8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541221" y="2208354"/>
              <a:ext cx="419647" cy="0"/>
            </a:xfrm>
            <a:prstGeom prst="straightConnector1">
              <a:avLst/>
            </a:prstGeom>
            <a:ln w="57150">
              <a:solidFill>
                <a:srgbClr val="CF003D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98E964D3-4ABA-E266-1C39-09B662FC86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800" y="627535"/>
              <a:ext cx="3867079" cy="2503988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ECB017D2-A45F-3401-FE2D-9BEC8DC38476}"/>
                </a:ext>
              </a:extLst>
            </p:cNvPr>
            <p:cNvSpPr/>
            <p:nvPr/>
          </p:nvSpPr>
          <p:spPr bwMode="auto">
            <a:xfrm>
              <a:off x="4953800" y="3113946"/>
              <a:ext cx="3867079" cy="318184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de-DE" sz="2400" b="1" i="1">
                  <a:solidFill>
                    <a:prstClr val="black"/>
                  </a:solidFill>
                </a:rPr>
                <a:t>ornitho.de</a:t>
              </a:r>
              <a:endParaRPr lang="de-DE" sz="24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CD375C46-6487-FDAA-4032-3F52E4AFB591}"/>
              </a:ext>
            </a:extLst>
          </p:cNvPr>
          <p:cNvGrpSpPr/>
          <p:nvPr/>
        </p:nvGrpSpPr>
        <p:grpSpPr>
          <a:xfrm>
            <a:off x="3009419" y="2178608"/>
            <a:ext cx="2664807" cy="3871354"/>
            <a:chOff x="2254478" y="627535"/>
            <a:chExt cx="2320279" cy="3942317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B523C653-02E6-A5FC-0BD9-B122F0FF2AA4}"/>
                </a:ext>
              </a:extLst>
            </p:cNvPr>
            <p:cNvSpPr/>
            <p:nvPr/>
          </p:nvSpPr>
          <p:spPr bwMode="auto">
            <a:xfrm>
              <a:off x="2774715" y="4179148"/>
              <a:ext cx="1797285" cy="390704"/>
            </a:xfrm>
            <a:prstGeom prst="rect">
              <a:avLst/>
            </a:prstGeom>
            <a:solidFill>
              <a:srgbClr val="FFCD31"/>
            </a:solidFill>
            <a:ln>
              <a:solidFill>
                <a:srgbClr val="FFC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9" tIns="45719" rIns="91439" bIns="45719" rtlCol="0" anchor="ctr"/>
            <a:lstStyle>
              <a:defPPr>
                <a:defRPr lang="de-DE"/>
              </a:defPPr>
              <a:lvl1pPr marL="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de-DE" sz="2400" b="1" i="1" dirty="0">
                  <a:solidFill>
                    <a:prstClr val="black"/>
                  </a:solidFill>
                </a:rPr>
                <a:t>NaturaList</a:t>
              </a:r>
              <a:endParaRPr lang="de-DE" sz="2400" b="1" dirty="0">
                <a:solidFill>
                  <a:prstClr val="black"/>
                </a:solidFill>
              </a:endParaRPr>
            </a:p>
          </p:txBody>
        </p:sp>
        <p:pic>
          <p:nvPicPr>
            <p:cNvPr id="21" name="Picture 4" descr="D:\Temp_Verzeichnisse\Screenshot_20241024-145310.png">
              <a:extLst>
                <a:ext uri="{FF2B5EF4-FFF2-40B4-BE49-F238E27FC236}">
                  <a16:creationId xmlns:a16="http://schemas.microsoft.com/office/drawing/2014/main" id="{100E1424-221F-9E96-218E-201275FDCB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63" b="6190"/>
            <a:stretch/>
          </p:blipFill>
          <p:spPr bwMode="auto">
            <a:xfrm>
              <a:off x="2783626" y="627535"/>
              <a:ext cx="1791131" cy="3549908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2" name="Gerade Verbindung mit Pfeil 21">
              <a:extLst>
                <a:ext uri="{FF2B5EF4-FFF2-40B4-BE49-F238E27FC236}">
                  <a16:creationId xmlns:a16="http://schemas.microsoft.com/office/drawing/2014/main" id="{C893FED6-8FD7-A62A-3BAB-E11D4B096CB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254478" y="3110978"/>
              <a:ext cx="520237" cy="0"/>
            </a:xfrm>
            <a:prstGeom prst="straightConnector1">
              <a:avLst/>
            </a:prstGeom>
            <a:ln w="57150">
              <a:solidFill>
                <a:srgbClr val="CF003D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4BF2078A-64D7-394D-F413-170272340EB4}"/>
              </a:ext>
            </a:extLst>
          </p:cNvPr>
          <p:cNvGrpSpPr/>
          <p:nvPr/>
        </p:nvGrpSpPr>
        <p:grpSpPr>
          <a:xfrm>
            <a:off x="812142" y="2178423"/>
            <a:ext cx="2306279" cy="3871539"/>
            <a:chOff x="539552" y="975600"/>
            <a:chExt cx="1800000" cy="3581400"/>
          </a:xfrm>
        </p:grpSpPr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BD89051A-E737-D372-D029-79D78E208E2D}"/>
                </a:ext>
              </a:extLst>
            </p:cNvPr>
            <p:cNvGrpSpPr/>
            <p:nvPr/>
          </p:nvGrpSpPr>
          <p:grpSpPr>
            <a:xfrm>
              <a:off x="539552" y="975600"/>
              <a:ext cx="1800000" cy="3581400"/>
              <a:chOff x="251520" y="992140"/>
              <a:chExt cx="1800000" cy="3581400"/>
            </a:xfrm>
          </p:grpSpPr>
          <p:grpSp>
            <p:nvGrpSpPr>
              <p:cNvPr id="26" name="Gruppieren 25">
                <a:extLst>
                  <a:ext uri="{FF2B5EF4-FFF2-40B4-BE49-F238E27FC236}">
                    <a16:creationId xmlns:a16="http://schemas.microsoft.com/office/drawing/2014/main" id="{2833667B-1F0E-548C-14B0-45C02EB16372}"/>
                  </a:ext>
                </a:extLst>
              </p:cNvPr>
              <p:cNvGrpSpPr/>
              <p:nvPr/>
            </p:nvGrpSpPr>
            <p:grpSpPr>
              <a:xfrm>
                <a:off x="251520" y="992140"/>
                <a:ext cx="1800000" cy="3581400"/>
                <a:chOff x="323528" y="-4333020"/>
                <a:chExt cx="1800000" cy="3581400"/>
              </a:xfrm>
            </p:grpSpPr>
            <p:pic>
              <p:nvPicPr>
                <p:cNvPr id="28" name="Picture 5" descr="D:\Temp_Verzeichnisse\ADEBAR_LIste.jpg">
                  <a:extLst>
                    <a:ext uri="{FF2B5EF4-FFF2-40B4-BE49-F238E27FC236}">
                      <a16:creationId xmlns:a16="http://schemas.microsoft.com/office/drawing/2014/main" id="{540D3254-5A21-D63C-DA8E-B4F8C74FA12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828" b="5973"/>
                <a:stretch/>
              </p:blipFill>
              <p:spPr bwMode="auto">
                <a:xfrm>
                  <a:off x="323528" y="-4333020"/>
                  <a:ext cx="1800000" cy="35814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9" name="Rechteck 28">
                  <a:extLst>
                    <a:ext uri="{FF2B5EF4-FFF2-40B4-BE49-F238E27FC236}">
                      <a16:creationId xmlns:a16="http://schemas.microsoft.com/office/drawing/2014/main" id="{BFA0CF49-FCB8-B01E-132E-C6C587C4EB6F}"/>
                    </a:ext>
                  </a:extLst>
                </p:cNvPr>
                <p:cNvSpPr/>
                <p:nvPr/>
              </p:nvSpPr>
              <p:spPr>
                <a:xfrm>
                  <a:off x="444096" y="-1939642"/>
                  <a:ext cx="1548000" cy="1080120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solidFill>
                    <a:srgbClr val="42424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2400">
                    <a:solidFill>
                      <a:srgbClr val="424242"/>
                    </a:solidFill>
                  </a:endParaRPr>
                </a:p>
              </p:txBody>
            </p:sp>
          </p:grp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813FEC02-B6E7-F62C-6221-2F68E8155354}"/>
                  </a:ext>
                </a:extLst>
              </p:cNvPr>
              <p:cNvSpPr/>
              <p:nvPr/>
            </p:nvSpPr>
            <p:spPr>
              <a:xfrm>
                <a:off x="1679956" y="4235338"/>
                <a:ext cx="286490" cy="286490"/>
              </a:xfrm>
              <a:prstGeom prst="ellipse">
                <a:avLst/>
              </a:prstGeom>
              <a:solidFill>
                <a:srgbClr val="FFCD31"/>
              </a:solidFill>
              <a:ln>
                <a:solidFill>
                  <a:srgbClr val="FFC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de-DE" sz="1867" b="1" dirty="0">
                    <a:solidFill>
                      <a:schemeClr val="tx1"/>
                    </a:solidFill>
                  </a:rPr>
                  <a:t>+</a:t>
                </a:r>
                <a:endParaRPr lang="de-DE" sz="2400" b="1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25" name="Gerade Verbindung mit Pfeil 24">
              <a:extLst>
                <a:ext uri="{FF2B5EF4-FFF2-40B4-BE49-F238E27FC236}">
                  <a16:creationId xmlns:a16="http://schemas.microsoft.com/office/drawing/2014/main" id="{E7EEB6E3-730F-2ED8-F383-C88F9F133EB7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1547465" y="3368979"/>
              <a:ext cx="420157" cy="810169"/>
            </a:xfrm>
            <a:prstGeom prst="straightConnector1">
              <a:avLst/>
            </a:prstGeom>
            <a:ln w="57150">
              <a:solidFill>
                <a:srgbClr val="CF003D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CD619C8B-6BBD-A7F8-A3C8-5791142F4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err="1"/>
              <a:t>Datenfluss</a:t>
            </a:r>
            <a:endParaRPr lang="de-DE" b="1" dirty="0"/>
          </a:p>
        </p:txBody>
      </p:sp>
      <p:sp>
        <p:nvSpPr>
          <p:cNvPr id="5" name="Datumsplatzhalter 1">
            <a:extLst>
              <a:ext uri="{FF2B5EF4-FFF2-40B4-BE49-F238E27FC236}">
                <a16:creationId xmlns:a16="http://schemas.microsoft.com/office/drawing/2014/main" id="{7CB9750F-7871-48C7-FBB5-638A918300A3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9435" y="6520873"/>
            <a:ext cx="2743200" cy="33712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E563200A-FFB7-4EB2-917D-85F985BF7640}" type="datetime1">
              <a:rPr lang="de-DE" smtClean="0"/>
              <a:t>16.02.2025</a:t>
            </a:fld>
            <a:endParaRPr lang="de-DE" dirty="0"/>
          </a:p>
        </p:txBody>
      </p:sp>
      <p:sp>
        <p:nvSpPr>
          <p:cNvPr id="6" name="Fußzeilenplatzhalter 8">
            <a:extLst>
              <a:ext uri="{FF2B5EF4-FFF2-40B4-BE49-F238E27FC236}">
                <a16:creationId xmlns:a16="http://schemas.microsoft.com/office/drawing/2014/main" id="{95C5CE85-B0F6-8193-57CC-B6551DF9429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599" y="6520873"/>
            <a:ext cx="4114800" cy="337128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de-DE" dirty="0"/>
              <a:t>ADEBAR 2 | Ziele, Methoden und Organisation | Ort</a:t>
            </a:r>
          </a:p>
        </p:txBody>
      </p:sp>
      <p:sp>
        <p:nvSpPr>
          <p:cNvPr id="7" name="Foliennummernplatzhalter 9">
            <a:extLst>
              <a:ext uri="{FF2B5EF4-FFF2-40B4-BE49-F238E27FC236}">
                <a16:creationId xmlns:a16="http://schemas.microsoft.com/office/drawing/2014/main" id="{06FEEBFA-3B6A-4AB9-87B3-5728923E58F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02436" y="6520873"/>
            <a:ext cx="2743200" cy="33712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A8D8FC93-0E29-453F-A4EA-D855C7BD4B6F}" type="slidenum">
              <a:rPr lang="de-DE" smtClean="0"/>
              <a:pPr/>
              <a:t>33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8615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00B91-4DD4-4917-AA8F-127D806C0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2DA7F6-1AD3-B44F-9A7C-80C24BB12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Dashboard: </a:t>
            </a:r>
            <a:r>
              <a:rPr lang="en-US" sz="4400" b="1" dirty="0" err="1"/>
              <a:t>allgemeine</a:t>
            </a:r>
            <a:r>
              <a:rPr lang="en-US" sz="4400" b="1" dirty="0"/>
              <a:t> </a:t>
            </a:r>
            <a:r>
              <a:rPr lang="en-US" sz="4400" b="1" dirty="0" err="1"/>
              <a:t>Anforderungen</a:t>
            </a:r>
            <a:endParaRPr lang="de-DE" sz="4400" b="1" dirty="0"/>
          </a:p>
        </p:txBody>
      </p:sp>
      <p:sp>
        <p:nvSpPr>
          <p:cNvPr id="11" name="Inhaltsplatzhalter 1">
            <a:extLst>
              <a:ext uri="{FF2B5EF4-FFF2-40B4-BE49-F238E27FC236}">
                <a16:creationId xmlns:a16="http://schemas.microsoft.com/office/drawing/2014/main" id="{171FD813-F4D1-F308-3C5D-08C5FB6F4CB1}"/>
              </a:ext>
            </a:extLst>
          </p:cNvPr>
          <p:cNvSpPr txBox="1">
            <a:spLocks/>
          </p:cNvSpPr>
          <p:nvPr/>
        </p:nvSpPr>
        <p:spPr>
          <a:xfrm>
            <a:off x="5891388" y="1842830"/>
            <a:ext cx="5145735" cy="4608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A2D0E8B6-7069-7DCD-A356-5281C3B4C5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2178423"/>
            <a:ext cx="10515599" cy="3871539"/>
          </a:xfrm>
        </p:spPr>
        <p:txBody>
          <a:bodyPr>
            <a:normAutofit/>
          </a:bodyPr>
          <a:lstStyle/>
          <a:p>
            <a:r>
              <a:rPr lang="en-US" sz="2000" dirty="0" err="1">
                <a:solidFill>
                  <a:schemeClr val="tx1"/>
                </a:solidFill>
              </a:rPr>
              <a:t>Nutzeroberfläche</a:t>
            </a:r>
            <a:r>
              <a:rPr lang="en-US" sz="2000" dirty="0">
                <a:solidFill>
                  <a:schemeClr val="tx1"/>
                </a:solidFill>
              </a:rPr>
              <a:t> für </a:t>
            </a:r>
            <a:r>
              <a:rPr lang="en-US" sz="2000" dirty="0" err="1">
                <a:solidFill>
                  <a:schemeClr val="tx1"/>
                </a:solidFill>
              </a:rPr>
              <a:t>Kartierende</a:t>
            </a:r>
            <a:r>
              <a:rPr lang="en-US" sz="2000" dirty="0">
                <a:solidFill>
                  <a:schemeClr val="tx1"/>
                </a:solidFill>
              </a:rPr>
              <a:t> und </a:t>
            </a:r>
            <a:r>
              <a:rPr lang="en-US" sz="2000" dirty="0" err="1">
                <a:solidFill>
                  <a:schemeClr val="tx1"/>
                </a:solidFill>
              </a:rPr>
              <a:t>Koordinierende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 err="1"/>
              <a:t>Rechtevergabe</a:t>
            </a:r>
            <a:r>
              <a:rPr lang="en-US" sz="2000" dirty="0"/>
              <a:t> </a:t>
            </a:r>
            <a:r>
              <a:rPr lang="en-US" sz="2000" dirty="0" err="1"/>
              <a:t>durch</a:t>
            </a:r>
            <a:r>
              <a:rPr lang="en-US" sz="2000" dirty="0"/>
              <a:t> </a:t>
            </a:r>
            <a:r>
              <a:rPr lang="en-US" sz="2000" dirty="0" err="1"/>
              <a:t>Koordinierende</a:t>
            </a:r>
            <a:endParaRPr lang="en-US" sz="2000" dirty="0"/>
          </a:p>
          <a:p>
            <a:r>
              <a:rPr lang="en-US" sz="2000" dirty="0" err="1">
                <a:solidFill>
                  <a:schemeClr val="tx1"/>
                </a:solidFill>
              </a:rPr>
              <a:t>Kartografische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Ansicht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aller</a:t>
            </a:r>
            <a:r>
              <a:rPr lang="en-US" sz="2000" dirty="0">
                <a:solidFill>
                  <a:schemeClr val="tx1"/>
                </a:solidFill>
              </a:rPr>
              <a:t> ADEBAR-, Monitoring- und </a:t>
            </a:r>
            <a:r>
              <a:rPr lang="en-US" sz="2000" dirty="0" err="1">
                <a:solidFill>
                  <a:schemeClr val="tx1"/>
                </a:solidFill>
              </a:rPr>
              <a:t>Zusatzdaten</a:t>
            </a:r>
            <a:endParaRPr lang="en-US" sz="2000" dirty="0">
              <a:solidFill>
                <a:schemeClr val="tx1"/>
              </a:solidFill>
            </a:endParaRPr>
          </a:p>
          <a:p>
            <a:endParaRPr lang="de-DE" dirty="0"/>
          </a:p>
          <a:p>
            <a:r>
              <a:rPr lang="de-DE" sz="2000" dirty="0">
                <a:solidFill>
                  <a:srgbClr val="FF0000"/>
                </a:solidFill>
              </a:rPr>
              <a:t>Aktueller Stand: Dashboard soll im Februar online gehen</a:t>
            </a:r>
          </a:p>
          <a:p>
            <a:r>
              <a:rPr lang="de-DE" sz="2000" dirty="0">
                <a:solidFill>
                  <a:srgbClr val="FF0000"/>
                </a:solidFill>
              </a:rPr>
              <a:t>In der Anfangsphase kann die Verzögerung ggf. zu Problemen führen (Eulen!). Übergangslösung: Bis dahin Daten als Zufallsbeobachtung erfassen und abwarten, wie sich diese dann in die ADEBAR-Listen integrieren lassen</a:t>
            </a:r>
          </a:p>
        </p:txBody>
      </p:sp>
      <p:sp>
        <p:nvSpPr>
          <p:cNvPr id="6" name="Datumsplatzhalter 1">
            <a:extLst>
              <a:ext uri="{FF2B5EF4-FFF2-40B4-BE49-F238E27FC236}">
                <a16:creationId xmlns:a16="http://schemas.microsoft.com/office/drawing/2014/main" id="{D8805766-ACEB-E66E-D157-E303EF98864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9435" y="6520873"/>
            <a:ext cx="2743200" cy="33712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E563200A-FFB7-4EB2-917D-85F985BF7640}" type="datetime1">
              <a:rPr lang="de-DE" smtClean="0"/>
              <a:t>16.02.2025</a:t>
            </a:fld>
            <a:endParaRPr lang="de-DE" dirty="0"/>
          </a:p>
        </p:txBody>
      </p:sp>
      <p:sp>
        <p:nvSpPr>
          <p:cNvPr id="7" name="Fußzeilenplatzhalter 8">
            <a:extLst>
              <a:ext uri="{FF2B5EF4-FFF2-40B4-BE49-F238E27FC236}">
                <a16:creationId xmlns:a16="http://schemas.microsoft.com/office/drawing/2014/main" id="{323AFE9A-E234-390D-2470-96091B3227C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599" y="6520873"/>
            <a:ext cx="4114800" cy="337128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de-DE" dirty="0"/>
              <a:t>ADEBAR 2 | Ziele, Methoden und Organisation | Ort</a:t>
            </a:r>
          </a:p>
        </p:txBody>
      </p:sp>
      <p:sp>
        <p:nvSpPr>
          <p:cNvPr id="8" name="Foliennummernplatzhalter 9">
            <a:extLst>
              <a:ext uri="{FF2B5EF4-FFF2-40B4-BE49-F238E27FC236}">
                <a16:creationId xmlns:a16="http://schemas.microsoft.com/office/drawing/2014/main" id="{63E21B1B-7EEC-09A2-3AD0-B29119CB742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02436" y="6520873"/>
            <a:ext cx="2743200" cy="33712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A8D8FC93-0E29-453F-A4EA-D855C7BD4B6F}" type="slidenum">
              <a:rPr lang="de-DE" smtClean="0"/>
              <a:pPr/>
              <a:t>34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74018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89350-8EB3-7DBF-853F-281C5BE05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059966-D447-F3FE-D231-A72703299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Dashboard: </a:t>
            </a:r>
            <a:r>
              <a:rPr lang="en-US" sz="4400" b="1" dirty="0" err="1"/>
              <a:t>Kartierplanung</a:t>
            </a:r>
            <a:endParaRPr lang="de-DE" sz="4400" b="1" dirty="0"/>
          </a:p>
        </p:txBody>
      </p:sp>
      <p:sp>
        <p:nvSpPr>
          <p:cNvPr id="11" name="Inhaltsplatzhalter 1">
            <a:extLst>
              <a:ext uri="{FF2B5EF4-FFF2-40B4-BE49-F238E27FC236}">
                <a16:creationId xmlns:a16="http://schemas.microsoft.com/office/drawing/2014/main" id="{E16FD5F9-29EF-11BE-19E5-CE1107CC87F0}"/>
              </a:ext>
            </a:extLst>
          </p:cNvPr>
          <p:cNvSpPr txBox="1">
            <a:spLocks/>
          </p:cNvSpPr>
          <p:nvPr/>
        </p:nvSpPr>
        <p:spPr>
          <a:xfrm>
            <a:off x="5891388" y="1842830"/>
            <a:ext cx="5145735" cy="4608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A070BF4-C9CE-E4D2-FD13-99EF305F4D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2178423"/>
            <a:ext cx="10515599" cy="3871539"/>
          </a:xfrm>
        </p:spPr>
        <p:txBody>
          <a:bodyPr>
            <a:normAutofit/>
          </a:bodyPr>
          <a:lstStyle/>
          <a:p>
            <a:r>
              <a:rPr lang="en-US" sz="2000" dirty="0" err="1">
                <a:solidFill>
                  <a:schemeClr val="tx1"/>
                </a:solidFill>
              </a:rPr>
              <a:t>Kartenansicht</a:t>
            </a:r>
            <a:r>
              <a:rPr lang="en-US" sz="2000" dirty="0">
                <a:solidFill>
                  <a:schemeClr val="tx1"/>
                </a:solidFill>
              </a:rPr>
              <a:t> TK/4 </a:t>
            </a:r>
          </a:p>
          <a:p>
            <a:pPr lvl="1"/>
            <a:r>
              <a:rPr lang="en-US" sz="2000" dirty="0" err="1">
                <a:solidFill>
                  <a:schemeClr val="tx1"/>
                </a:solidFill>
              </a:rPr>
              <a:t>Monitoringkulisse</a:t>
            </a:r>
            <a:r>
              <a:rPr lang="en-US" sz="2000" dirty="0">
                <a:solidFill>
                  <a:schemeClr val="tx1"/>
                </a:solidFill>
              </a:rPr>
              <a:t> (</a:t>
            </a:r>
            <a:r>
              <a:rPr lang="en-US" sz="2000" dirty="0" err="1">
                <a:solidFill>
                  <a:schemeClr val="tx1"/>
                </a:solidFill>
              </a:rPr>
              <a:t>MsB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MhB</a:t>
            </a:r>
            <a:r>
              <a:rPr lang="en-US" sz="2000" dirty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en-US" sz="2000" dirty="0" err="1">
                <a:solidFill>
                  <a:schemeClr val="tx1"/>
                </a:solidFill>
              </a:rPr>
              <a:t>abgeschlossene</a:t>
            </a:r>
            <a:r>
              <a:rPr lang="en-US" sz="2000" dirty="0">
                <a:solidFill>
                  <a:schemeClr val="tx1"/>
                </a:solidFill>
              </a:rPr>
              <a:t> ADEBAR-Listen </a:t>
            </a:r>
            <a:r>
              <a:rPr lang="en-US" sz="2000" dirty="0" err="1">
                <a:solidFill>
                  <a:schemeClr val="tx1"/>
                </a:solidFill>
              </a:rPr>
              <a:t>mit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Routenverlauf</a:t>
            </a:r>
            <a:endParaRPr lang="en-US" sz="2000" dirty="0">
              <a:solidFill>
                <a:schemeClr val="tx1"/>
              </a:solidFill>
            </a:endParaRPr>
          </a:p>
          <a:p>
            <a:pPr lvl="1"/>
            <a:r>
              <a:rPr lang="en-US" sz="2000" dirty="0" err="1">
                <a:solidFill>
                  <a:schemeClr val="tx1"/>
                </a:solidFill>
              </a:rPr>
              <a:t>Bereits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eingegebene</a:t>
            </a:r>
            <a:r>
              <a:rPr lang="en-US" sz="2000" dirty="0">
                <a:solidFill>
                  <a:schemeClr val="tx1"/>
                </a:solidFill>
              </a:rPr>
              <a:t> ADEBAR-</a:t>
            </a:r>
            <a:r>
              <a:rPr lang="en-US" sz="2000" dirty="0" err="1">
                <a:solidFill>
                  <a:schemeClr val="tx1"/>
                </a:solidFill>
              </a:rPr>
              <a:t>Daten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de-DE" sz="2000" dirty="0"/>
              <a:t>Kontaktdaten </a:t>
            </a:r>
            <a:r>
              <a:rPr lang="en-US" sz="2000" dirty="0" err="1">
                <a:solidFill>
                  <a:schemeClr val="tx1"/>
                </a:solidFill>
              </a:rPr>
              <a:t>mitkartierender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Personen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im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selben</a:t>
            </a:r>
            <a:r>
              <a:rPr lang="en-US" sz="2000" dirty="0">
                <a:solidFill>
                  <a:schemeClr val="tx1"/>
                </a:solidFill>
              </a:rPr>
              <a:t> TK/4</a:t>
            </a:r>
          </a:p>
          <a:p>
            <a:r>
              <a:rPr lang="en-US" sz="2000" dirty="0" err="1"/>
              <a:t>Darstellung</a:t>
            </a:r>
            <a:r>
              <a:rPr lang="en-US" sz="2000" dirty="0"/>
              <a:t> des </a:t>
            </a:r>
            <a:r>
              <a:rPr lang="en-US" sz="2000" dirty="0" err="1"/>
              <a:t>persönlichen</a:t>
            </a:r>
            <a:r>
              <a:rPr lang="en-US" sz="2000" dirty="0"/>
              <a:t> </a:t>
            </a:r>
            <a:r>
              <a:rPr lang="en-US" sz="2000" dirty="0" err="1"/>
              <a:t>Kartierfortschritts</a:t>
            </a:r>
            <a:r>
              <a:rPr lang="en-US" sz="2000" dirty="0"/>
              <a:t> </a:t>
            </a:r>
            <a:r>
              <a:rPr lang="en-US" sz="2000" dirty="0" err="1"/>
              <a:t>bzw</a:t>
            </a:r>
            <a:r>
              <a:rPr lang="en-US" sz="2000" dirty="0"/>
              <a:t>. der </a:t>
            </a:r>
            <a:r>
              <a:rPr lang="en-US" sz="2000" dirty="0" err="1"/>
              <a:t>noch</a:t>
            </a:r>
            <a:r>
              <a:rPr lang="en-US" sz="2000" dirty="0"/>
              <a:t> </a:t>
            </a:r>
            <a:r>
              <a:rPr lang="en-US" sz="2000" dirty="0" err="1"/>
              <a:t>verbleibenden</a:t>
            </a:r>
            <a:r>
              <a:rPr lang="en-US" sz="2000" dirty="0"/>
              <a:t> </a:t>
            </a:r>
            <a:r>
              <a:rPr lang="en-US" sz="2000" dirty="0" err="1"/>
              <a:t>Kartierungen</a:t>
            </a:r>
            <a:endParaRPr lang="en-US" sz="2000" dirty="0">
              <a:solidFill>
                <a:schemeClr val="tx1"/>
              </a:solidFill>
            </a:endParaRPr>
          </a:p>
          <a:p>
            <a:endParaRPr lang="de-DE" dirty="0"/>
          </a:p>
        </p:txBody>
      </p:sp>
      <p:sp>
        <p:nvSpPr>
          <p:cNvPr id="6" name="Datumsplatzhalter 1">
            <a:extLst>
              <a:ext uri="{FF2B5EF4-FFF2-40B4-BE49-F238E27FC236}">
                <a16:creationId xmlns:a16="http://schemas.microsoft.com/office/drawing/2014/main" id="{9FB9A547-4B2D-4B24-A931-85B969E296B1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9435" y="6520873"/>
            <a:ext cx="2743200" cy="33712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E563200A-FFB7-4EB2-917D-85F985BF7640}" type="datetime1">
              <a:rPr lang="de-DE" smtClean="0"/>
              <a:t>16.02.2025</a:t>
            </a:fld>
            <a:endParaRPr lang="de-DE" dirty="0"/>
          </a:p>
        </p:txBody>
      </p:sp>
      <p:sp>
        <p:nvSpPr>
          <p:cNvPr id="7" name="Fußzeilenplatzhalter 8">
            <a:extLst>
              <a:ext uri="{FF2B5EF4-FFF2-40B4-BE49-F238E27FC236}">
                <a16:creationId xmlns:a16="http://schemas.microsoft.com/office/drawing/2014/main" id="{D31BD9C0-4157-24FA-4E57-4706A605D4D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599" y="6520873"/>
            <a:ext cx="4114800" cy="337128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de-DE" dirty="0"/>
              <a:t>ADEBAR 2 | Ziele, Methoden und Organisation | Ort</a:t>
            </a:r>
          </a:p>
        </p:txBody>
      </p:sp>
      <p:sp>
        <p:nvSpPr>
          <p:cNvPr id="8" name="Foliennummernplatzhalter 9">
            <a:extLst>
              <a:ext uri="{FF2B5EF4-FFF2-40B4-BE49-F238E27FC236}">
                <a16:creationId xmlns:a16="http://schemas.microsoft.com/office/drawing/2014/main" id="{B21697B8-4183-816D-CC79-3543E671740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02436" y="6520873"/>
            <a:ext cx="2743200" cy="33712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A8D8FC93-0E29-453F-A4EA-D855C7BD4B6F}" type="slidenum">
              <a:rPr lang="de-DE" smtClean="0"/>
              <a:pPr/>
              <a:t>35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439337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7D200-FB2C-5830-0680-C6A26FE3F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53BAA7-72B7-D3C6-A884-9D1D18108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Dashboard: </a:t>
            </a:r>
            <a:r>
              <a:rPr lang="en-US" sz="4400" b="1" dirty="0" err="1"/>
              <a:t>Auswertung</a:t>
            </a:r>
            <a:endParaRPr lang="de-DE" sz="4400" b="1" dirty="0"/>
          </a:p>
        </p:txBody>
      </p:sp>
      <p:sp>
        <p:nvSpPr>
          <p:cNvPr id="11" name="Inhaltsplatzhalter 1">
            <a:extLst>
              <a:ext uri="{FF2B5EF4-FFF2-40B4-BE49-F238E27FC236}">
                <a16:creationId xmlns:a16="http://schemas.microsoft.com/office/drawing/2014/main" id="{7381D0DC-DDA9-1CE7-F6C6-D5629C603E79}"/>
              </a:ext>
            </a:extLst>
          </p:cNvPr>
          <p:cNvSpPr txBox="1">
            <a:spLocks/>
          </p:cNvSpPr>
          <p:nvPr/>
        </p:nvSpPr>
        <p:spPr>
          <a:xfrm>
            <a:off x="5891388" y="1842830"/>
            <a:ext cx="5145735" cy="4608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88240F81-F9E8-1D8D-DC9D-DA413010C3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2178423"/>
            <a:ext cx="10515599" cy="3871539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tx1"/>
                </a:solidFill>
              </a:rPr>
              <a:t>Ziel: </a:t>
            </a:r>
            <a:r>
              <a:rPr lang="en-US" sz="2200" dirty="0" err="1">
                <a:solidFill>
                  <a:schemeClr val="tx1"/>
                </a:solidFill>
              </a:rPr>
              <a:t>Schätzung</a:t>
            </a:r>
            <a:r>
              <a:rPr lang="en-US" sz="2200" dirty="0">
                <a:solidFill>
                  <a:schemeClr val="tx1"/>
                </a:solidFill>
              </a:rPr>
              <a:t> von </a:t>
            </a:r>
            <a:r>
              <a:rPr lang="en-US" sz="2200" dirty="0" err="1">
                <a:solidFill>
                  <a:schemeClr val="tx1"/>
                </a:solidFill>
              </a:rPr>
              <a:t>Größenklassen</a:t>
            </a:r>
            <a:r>
              <a:rPr lang="en-US" sz="2200" dirty="0">
                <a:solidFill>
                  <a:schemeClr val="tx1"/>
                </a:solidFill>
              </a:rPr>
              <a:t> für alle </a:t>
            </a:r>
            <a:r>
              <a:rPr lang="en-US" sz="2200" dirty="0" err="1">
                <a:solidFill>
                  <a:schemeClr val="tx1"/>
                </a:solidFill>
              </a:rPr>
              <a:t>nicht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zu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modellierenden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Arten</a:t>
            </a:r>
            <a:r>
              <a:rPr lang="en-US" sz="2200" dirty="0">
                <a:solidFill>
                  <a:schemeClr val="tx1"/>
                </a:solidFill>
              </a:rPr>
              <a:t> auf Basis der ADEBAR-Listen</a:t>
            </a:r>
          </a:p>
          <a:p>
            <a:r>
              <a:rPr lang="en-US" sz="2200" dirty="0" err="1"/>
              <a:t>Anzeige</a:t>
            </a:r>
            <a:r>
              <a:rPr lang="en-US" sz="2200" dirty="0"/>
              <a:t> von </a:t>
            </a:r>
            <a:r>
              <a:rPr lang="en-US" sz="2200" dirty="0" err="1"/>
              <a:t>erreichten</a:t>
            </a:r>
            <a:r>
              <a:rPr lang="en-US" sz="2200" dirty="0"/>
              <a:t> </a:t>
            </a:r>
            <a:r>
              <a:rPr lang="en-US" sz="2200" dirty="0" err="1"/>
              <a:t>Brutzeitcodes</a:t>
            </a:r>
            <a:r>
              <a:rPr lang="en-US" sz="2200" dirty="0"/>
              <a:t> in </a:t>
            </a:r>
            <a:r>
              <a:rPr lang="en-US" sz="2200" dirty="0" err="1"/>
              <a:t>Kartenansicht</a:t>
            </a:r>
            <a:endParaRPr lang="en-US" sz="2200" dirty="0"/>
          </a:p>
          <a:p>
            <a:r>
              <a:rPr lang="en-US" sz="2200" dirty="0" err="1">
                <a:solidFill>
                  <a:schemeClr val="tx1"/>
                </a:solidFill>
              </a:rPr>
              <a:t>Übersicht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zu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erreichender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artspezifischer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Mindestbrutzeitcodes</a:t>
            </a:r>
            <a:endParaRPr lang="en-US" sz="2200" dirty="0">
              <a:solidFill>
                <a:schemeClr val="tx1"/>
              </a:solidFill>
            </a:endParaRPr>
          </a:p>
          <a:p>
            <a:r>
              <a:rPr lang="en-US" sz="2200" dirty="0" err="1"/>
              <a:t>Vorläufige</a:t>
            </a:r>
            <a:r>
              <a:rPr lang="en-US" sz="2200" dirty="0"/>
              <a:t> </a:t>
            </a:r>
            <a:r>
              <a:rPr lang="en-US" sz="2200" dirty="0" err="1"/>
              <a:t>Auswertung</a:t>
            </a:r>
            <a:r>
              <a:rPr lang="en-US" sz="2200" dirty="0"/>
              <a:t> </a:t>
            </a:r>
            <a:r>
              <a:rPr lang="en-US" sz="2200" dirty="0" err="1"/>
              <a:t>durch</a:t>
            </a:r>
            <a:r>
              <a:rPr lang="en-US" sz="2200" dirty="0"/>
              <a:t> TK/4-Verantwortliche (</a:t>
            </a:r>
            <a:r>
              <a:rPr lang="en-US" sz="2200" dirty="0" err="1"/>
              <a:t>nach</a:t>
            </a:r>
            <a:r>
              <a:rPr lang="en-US" sz="2200" dirty="0"/>
              <a:t> </a:t>
            </a:r>
            <a:r>
              <a:rPr lang="en-US" sz="2200" dirty="0" err="1"/>
              <a:t>Abschluss</a:t>
            </a:r>
            <a:r>
              <a:rPr lang="en-US" sz="2200" dirty="0"/>
              <a:t> des </a:t>
            </a:r>
            <a:r>
              <a:rPr lang="en-US" sz="2200" dirty="0" err="1"/>
              <a:t>Hauptkartierjahrs</a:t>
            </a:r>
            <a:r>
              <a:rPr lang="en-US" sz="2200" dirty="0"/>
              <a:t> </a:t>
            </a:r>
            <a:r>
              <a:rPr lang="en-US" sz="2200" dirty="0" err="1"/>
              <a:t>im</a:t>
            </a:r>
            <a:r>
              <a:rPr lang="en-US" sz="2200" dirty="0"/>
              <a:t> TK/4, auf Basis der ADEBAR-</a:t>
            </a:r>
            <a:r>
              <a:rPr lang="en-US" sz="2200" dirty="0" err="1"/>
              <a:t>Daten</a:t>
            </a:r>
            <a:r>
              <a:rPr lang="en-US" sz="2200" dirty="0"/>
              <a:t>)</a:t>
            </a:r>
          </a:p>
          <a:p>
            <a:r>
              <a:rPr lang="en-US" sz="2200" dirty="0" err="1">
                <a:solidFill>
                  <a:schemeClr val="tx1"/>
                </a:solidFill>
              </a:rPr>
              <a:t>Absch</a:t>
            </a:r>
            <a:r>
              <a:rPr lang="en-US" sz="2200" dirty="0" err="1"/>
              <a:t>ließende</a:t>
            </a:r>
            <a:r>
              <a:rPr lang="en-US" sz="2200" dirty="0"/>
              <a:t> </a:t>
            </a:r>
            <a:r>
              <a:rPr lang="en-US" sz="2200" dirty="0" err="1"/>
              <a:t>Validierung</a:t>
            </a:r>
            <a:r>
              <a:rPr lang="en-US" sz="2200" dirty="0"/>
              <a:t> </a:t>
            </a:r>
            <a:r>
              <a:rPr lang="en-US" sz="2200" dirty="0" err="1"/>
              <a:t>durch</a:t>
            </a:r>
            <a:r>
              <a:rPr lang="en-US" sz="2200" dirty="0"/>
              <a:t> Landes- und </a:t>
            </a:r>
            <a:r>
              <a:rPr lang="en-US" sz="2200" dirty="0" err="1"/>
              <a:t>Bundeskoordination</a:t>
            </a:r>
            <a:r>
              <a:rPr lang="en-US" sz="2200" dirty="0"/>
              <a:t> (</a:t>
            </a:r>
            <a:r>
              <a:rPr lang="en-US" sz="2200" dirty="0" err="1"/>
              <a:t>nach</a:t>
            </a:r>
            <a:r>
              <a:rPr lang="en-US" sz="2200" dirty="0"/>
              <a:t> </a:t>
            </a:r>
            <a:r>
              <a:rPr lang="en-US" sz="2200" dirty="0" err="1"/>
              <a:t>Abschluss</a:t>
            </a:r>
            <a:r>
              <a:rPr lang="en-US" sz="2200" dirty="0"/>
              <a:t> </a:t>
            </a:r>
            <a:r>
              <a:rPr lang="en-US" sz="2200" dirty="0" err="1"/>
              <a:t>aller</a:t>
            </a:r>
            <a:r>
              <a:rPr lang="en-US" sz="2200" dirty="0"/>
              <a:t> ADEBAR-</a:t>
            </a:r>
            <a:r>
              <a:rPr lang="en-US" sz="2200" dirty="0" err="1"/>
              <a:t>Erfassungsjahre</a:t>
            </a:r>
            <a:r>
              <a:rPr lang="en-US" sz="2200" dirty="0"/>
              <a:t> </a:t>
            </a:r>
            <a:r>
              <a:rPr lang="en-US" sz="2200" dirty="0" err="1"/>
              <a:t>unter</a:t>
            </a:r>
            <a:r>
              <a:rPr lang="en-US" sz="2200" dirty="0"/>
              <a:t> </a:t>
            </a:r>
            <a:r>
              <a:rPr lang="en-US" sz="2200" dirty="0" err="1"/>
              <a:t>Berücksichtigung</a:t>
            </a:r>
            <a:r>
              <a:rPr lang="en-US" sz="2200" dirty="0"/>
              <a:t> der ADEBAR-</a:t>
            </a:r>
            <a:r>
              <a:rPr lang="en-US" sz="2200" dirty="0" err="1"/>
              <a:t>Zusatzdaten</a:t>
            </a:r>
            <a:r>
              <a:rPr lang="en-US" sz="2200" dirty="0"/>
              <a:t>)</a:t>
            </a:r>
            <a:endParaRPr lang="en-US" sz="2200" dirty="0">
              <a:solidFill>
                <a:schemeClr val="tx1"/>
              </a:solidFill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19666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66A0A-6EB8-14A6-7188-E6B8BD268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79FE046B-0BD4-4FA8-BE91-C9FBF587222E}"/>
              </a:ext>
            </a:extLst>
          </p:cNvPr>
          <p:cNvSpPr/>
          <p:nvPr/>
        </p:nvSpPr>
        <p:spPr>
          <a:xfrm>
            <a:off x="4711405" y="611949"/>
            <a:ext cx="6264696" cy="504056"/>
          </a:xfrm>
          <a:prstGeom prst="rect">
            <a:avLst/>
          </a:prstGeom>
          <a:solidFill>
            <a:srgbClr val="165F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DDASans Med"/>
                <a:ea typeface="Cambria" panose="02040503050406030204" pitchFamily="18" charset="0"/>
              </a:rPr>
              <a:t>Bundeskoordination: DDA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833FC689-1DDE-5DDB-F073-074F0C814B7E}"/>
              </a:ext>
            </a:extLst>
          </p:cNvPr>
          <p:cNvSpPr/>
          <p:nvPr/>
        </p:nvSpPr>
        <p:spPr>
          <a:xfrm>
            <a:off x="5053444" y="1383728"/>
            <a:ext cx="5616615" cy="966767"/>
          </a:xfrm>
          <a:prstGeom prst="rect">
            <a:avLst/>
          </a:prstGeom>
          <a:solidFill>
            <a:srgbClr val="165F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DDASans Med"/>
                <a:ea typeface="Cambria" panose="02040503050406030204" pitchFamily="18" charset="0"/>
              </a:rPr>
              <a:t>Landeskoordination: ABBO (M. Horny)</a:t>
            </a:r>
          </a:p>
          <a:p>
            <a:pPr algn="ctr"/>
            <a:r>
              <a:rPr lang="de-DE" sz="1400" dirty="0">
                <a:latin typeface="DDASans Med"/>
                <a:ea typeface="Cambria" panose="02040503050406030204" pitchFamily="18" charset="0"/>
              </a:rPr>
              <a:t>Ansprechpartner Regionalkoordination bzw. TK/4-Koordination, wenn keine Regionalkoordination vorhanden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0D8FC097-8B1B-846D-5DC1-1075C073C4C9}"/>
              </a:ext>
            </a:extLst>
          </p:cNvPr>
          <p:cNvSpPr/>
          <p:nvPr/>
        </p:nvSpPr>
        <p:spPr>
          <a:xfrm>
            <a:off x="5694237" y="2615003"/>
            <a:ext cx="4335030" cy="1153177"/>
          </a:xfrm>
          <a:prstGeom prst="rect">
            <a:avLst/>
          </a:prstGeom>
          <a:solidFill>
            <a:srgbClr val="165F9A">
              <a:alpha val="59000"/>
            </a:srgbClr>
          </a:solidFill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DDASans Med"/>
                <a:ea typeface="Cambria" panose="02040503050406030204" pitchFamily="18" charset="0"/>
              </a:rPr>
              <a:t>Regionalkoordination:</a:t>
            </a:r>
            <a:r>
              <a:rPr lang="de-DE" sz="1600" dirty="0">
                <a:latin typeface="DDASans Med"/>
                <a:ea typeface="Cambria" panose="02040503050406030204" pitchFamily="18" charset="0"/>
              </a:rPr>
              <a:t> ABBO</a:t>
            </a:r>
          </a:p>
          <a:p>
            <a:pPr algn="ctr"/>
            <a:r>
              <a:rPr lang="de-DE" sz="1400" dirty="0">
                <a:latin typeface="DDASans Med"/>
                <a:ea typeface="Cambria" panose="02040503050406030204" pitchFamily="18" charset="0"/>
              </a:rPr>
              <a:t>Ansprechpartner TK/4-Verantwortliche(r)</a:t>
            </a:r>
          </a:p>
          <a:p>
            <a:pPr algn="ctr"/>
            <a:endParaRPr lang="de-DE" sz="1400" dirty="0">
              <a:latin typeface="DDASans Med"/>
              <a:ea typeface="Cambria" panose="02040503050406030204" pitchFamily="18" charset="0"/>
            </a:endParaRPr>
          </a:p>
          <a:p>
            <a:pPr algn="ctr"/>
            <a:r>
              <a:rPr lang="de-DE" sz="1400" dirty="0">
                <a:latin typeface="DDASans Med"/>
                <a:ea typeface="Cambria" panose="02040503050406030204" pitchFamily="18" charset="0"/>
              </a:rPr>
              <a:t>Toni Becker, Martin Flade, Martin Horny, Alexander Zimmermann</a:t>
            </a:r>
            <a:endParaRPr lang="de-DE" dirty="0">
              <a:latin typeface="DDASans Med"/>
              <a:ea typeface="Cambria" panose="02040503050406030204" pitchFamily="18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709D362F-3F9E-B5F1-9D05-F4F5883DCB78}"/>
              </a:ext>
            </a:extLst>
          </p:cNvPr>
          <p:cNvSpPr/>
          <p:nvPr/>
        </p:nvSpPr>
        <p:spPr>
          <a:xfrm>
            <a:off x="6468024" y="4017421"/>
            <a:ext cx="2714877" cy="1296144"/>
          </a:xfrm>
          <a:prstGeom prst="rect">
            <a:avLst/>
          </a:prstGeom>
          <a:solidFill>
            <a:srgbClr val="165F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DDASans Med"/>
                <a:ea typeface="Cambria" panose="02040503050406030204" pitchFamily="18" charset="0"/>
              </a:rPr>
              <a:t>TK/4-Verantwortliche(r)</a:t>
            </a:r>
          </a:p>
          <a:p>
            <a:pPr algn="ctr"/>
            <a:r>
              <a:rPr lang="de-DE" sz="1400" dirty="0">
                <a:latin typeface="DDASans Med"/>
                <a:ea typeface="Cambria" panose="02040503050406030204" pitchFamily="18" charset="0"/>
              </a:rPr>
              <a:t>Ansprechpartner TK/4-Mitkartierende, Datenabgabe und (optional) Durchführung der Geländearbeit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BE258BE-707C-84E7-2F41-A317047477FA}"/>
              </a:ext>
            </a:extLst>
          </p:cNvPr>
          <p:cNvSpPr/>
          <p:nvPr/>
        </p:nvSpPr>
        <p:spPr>
          <a:xfrm>
            <a:off x="4038599" y="5568707"/>
            <a:ext cx="2227012" cy="696384"/>
          </a:xfrm>
          <a:prstGeom prst="rect">
            <a:avLst/>
          </a:prstGeom>
          <a:solidFill>
            <a:srgbClr val="165F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DDASans Med"/>
              </a:rPr>
              <a:t>TK/4-Mitkartierende(r) 1</a:t>
            </a:r>
            <a:r>
              <a:rPr lang="de-DE" sz="1400" dirty="0">
                <a:latin typeface="DDASans Med"/>
              </a:rPr>
              <a:t> </a:t>
            </a:r>
            <a:r>
              <a:rPr lang="de-DE" sz="1200" dirty="0">
                <a:latin typeface="DDASans Med"/>
              </a:rPr>
              <a:t>Geländearbeit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D025773-F497-6766-9A45-AD7C0884710A}"/>
              </a:ext>
            </a:extLst>
          </p:cNvPr>
          <p:cNvSpPr/>
          <p:nvPr/>
        </p:nvSpPr>
        <p:spPr>
          <a:xfrm>
            <a:off x="6619894" y="5557986"/>
            <a:ext cx="2227012" cy="707105"/>
          </a:xfrm>
          <a:prstGeom prst="rect">
            <a:avLst/>
          </a:prstGeom>
          <a:solidFill>
            <a:srgbClr val="165F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DDASans Med"/>
              </a:rPr>
              <a:t>TK/4-Mitkartierende(r) 2</a:t>
            </a:r>
            <a:r>
              <a:rPr lang="de-DE" sz="1400" dirty="0">
                <a:latin typeface="DDASans Med"/>
              </a:rPr>
              <a:t> </a:t>
            </a:r>
            <a:r>
              <a:rPr lang="de-DE" sz="1200" dirty="0">
                <a:latin typeface="DDASans Med"/>
              </a:rPr>
              <a:t>Geländearbeit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64859F26-F75B-A2C5-E1C1-B6DC7C08FE4C}"/>
              </a:ext>
            </a:extLst>
          </p:cNvPr>
          <p:cNvSpPr/>
          <p:nvPr/>
        </p:nvSpPr>
        <p:spPr>
          <a:xfrm>
            <a:off x="9201190" y="5557986"/>
            <a:ext cx="2227012" cy="707105"/>
          </a:xfrm>
          <a:prstGeom prst="rect">
            <a:avLst/>
          </a:prstGeom>
          <a:solidFill>
            <a:srgbClr val="165F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DDASans Med"/>
              </a:rPr>
              <a:t>TK/4-Mitkartierende(r) 3</a:t>
            </a:r>
            <a:r>
              <a:rPr lang="de-DE" sz="1400" dirty="0">
                <a:latin typeface="DDASans Med"/>
              </a:rPr>
              <a:t> </a:t>
            </a:r>
            <a:r>
              <a:rPr lang="de-DE" sz="1200" dirty="0">
                <a:latin typeface="DDASans Med"/>
              </a:rPr>
              <a:t>Geländearbeit</a:t>
            </a:r>
          </a:p>
        </p:txBody>
      </p: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AC1137A3-56CC-DB15-007B-D72C8263308D}"/>
              </a:ext>
            </a:extLst>
          </p:cNvPr>
          <p:cNvCxnSpPr>
            <a:cxnSpLocks/>
          </p:cNvCxnSpPr>
          <p:nvPr/>
        </p:nvCxnSpPr>
        <p:spPr>
          <a:xfrm>
            <a:off x="7844715" y="1139858"/>
            <a:ext cx="0" cy="216024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B14A7A9B-30E6-8A08-7D42-7048E5922F35}"/>
              </a:ext>
            </a:extLst>
          </p:cNvPr>
          <p:cNvCxnSpPr/>
          <p:nvPr/>
        </p:nvCxnSpPr>
        <p:spPr>
          <a:xfrm>
            <a:off x="7864501" y="2391136"/>
            <a:ext cx="0" cy="216024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9B2FC6D9-2984-049A-AC6D-88C58051166D}"/>
              </a:ext>
            </a:extLst>
          </p:cNvPr>
          <p:cNvCxnSpPr/>
          <p:nvPr/>
        </p:nvCxnSpPr>
        <p:spPr>
          <a:xfrm>
            <a:off x="7843754" y="3783109"/>
            <a:ext cx="0" cy="216024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1149C47C-6804-CE59-EC44-9AAB663D6ADD}"/>
              </a:ext>
            </a:extLst>
          </p:cNvPr>
          <p:cNvCxnSpPr>
            <a:cxnSpLocks/>
          </p:cNvCxnSpPr>
          <p:nvPr/>
        </p:nvCxnSpPr>
        <p:spPr>
          <a:xfrm>
            <a:off x="9201192" y="5317889"/>
            <a:ext cx="154730" cy="216024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023D1972-5182-400A-4EF8-B51627C89FF3}"/>
              </a:ext>
            </a:extLst>
          </p:cNvPr>
          <p:cNvCxnSpPr>
            <a:cxnSpLocks/>
          </p:cNvCxnSpPr>
          <p:nvPr/>
        </p:nvCxnSpPr>
        <p:spPr>
          <a:xfrm flipH="1">
            <a:off x="6283734" y="5323856"/>
            <a:ext cx="166002" cy="225077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64C45CAE-ACA4-4CFB-88DA-D9A28F38A41A}"/>
              </a:ext>
            </a:extLst>
          </p:cNvPr>
          <p:cNvCxnSpPr/>
          <p:nvPr/>
        </p:nvCxnSpPr>
        <p:spPr>
          <a:xfrm>
            <a:off x="7864501" y="5327033"/>
            <a:ext cx="0" cy="216024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el 1">
            <a:extLst>
              <a:ext uri="{FF2B5EF4-FFF2-40B4-BE49-F238E27FC236}">
                <a16:creationId xmlns:a16="http://schemas.microsoft.com/office/drawing/2014/main" id="{6D8EAD48-A713-0B09-FA09-2787FB1F9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94808"/>
            <a:ext cx="10515600" cy="1325563"/>
          </a:xfrm>
        </p:spPr>
        <p:txBody>
          <a:bodyPr/>
          <a:lstStyle/>
          <a:p>
            <a:r>
              <a:rPr lang="de-DE" sz="4400" b="1" dirty="0"/>
              <a:t>Koordination</a:t>
            </a:r>
            <a:endParaRPr lang="de-DE" b="1" dirty="0"/>
          </a:p>
        </p:txBody>
      </p:sp>
      <p:sp>
        <p:nvSpPr>
          <p:cNvPr id="11" name="Datumsplatzhalter 1">
            <a:extLst>
              <a:ext uri="{FF2B5EF4-FFF2-40B4-BE49-F238E27FC236}">
                <a16:creationId xmlns:a16="http://schemas.microsoft.com/office/drawing/2014/main" id="{A7E997E7-B3D5-EB6C-555D-01AE3D60ACF8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9435" y="6520873"/>
            <a:ext cx="2743200" cy="33712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E563200A-FFB7-4EB2-917D-85F985BF7640}" type="datetime1">
              <a:rPr lang="de-DE" smtClean="0"/>
              <a:t>16.02.2025</a:t>
            </a:fld>
            <a:endParaRPr lang="de-DE" dirty="0"/>
          </a:p>
        </p:txBody>
      </p:sp>
      <p:sp>
        <p:nvSpPr>
          <p:cNvPr id="12" name="Fußzeilenplatzhalter 8">
            <a:extLst>
              <a:ext uri="{FF2B5EF4-FFF2-40B4-BE49-F238E27FC236}">
                <a16:creationId xmlns:a16="http://schemas.microsoft.com/office/drawing/2014/main" id="{31646D78-94EB-9946-1BDC-1EB2D1773B2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599" y="6520873"/>
            <a:ext cx="4114800" cy="337128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de-DE" dirty="0"/>
              <a:t>ADEBAR 2 | Ziele, Methoden und Organisation | Ort</a:t>
            </a:r>
          </a:p>
        </p:txBody>
      </p:sp>
      <p:sp>
        <p:nvSpPr>
          <p:cNvPr id="13" name="Foliennummernplatzhalter 9">
            <a:extLst>
              <a:ext uri="{FF2B5EF4-FFF2-40B4-BE49-F238E27FC236}">
                <a16:creationId xmlns:a16="http://schemas.microsoft.com/office/drawing/2014/main" id="{207B7299-9694-293D-178B-FD19A664ADD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02436" y="6520873"/>
            <a:ext cx="2743200" cy="33712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A8D8FC93-0E29-453F-A4EA-D855C7BD4B6F}" type="slidenum">
              <a:rPr lang="de-DE" smtClean="0"/>
              <a:pPr/>
              <a:t>37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59570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AAB411-52CB-6650-E431-D9E528621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F7C850FA-0E8A-20AA-F6BF-23B6F3E53316}"/>
              </a:ext>
            </a:extLst>
          </p:cNvPr>
          <p:cNvSpPr/>
          <p:nvPr/>
        </p:nvSpPr>
        <p:spPr>
          <a:xfrm>
            <a:off x="4711405" y="611949"/>
            <a:ext cx="6264696" cy="504056"/>
          </a:xfrm>
          <a:prstGeom prst="rect">
            <a:avLst/>
          </a:prstGeom>
          <a:solidFill>
            <a:srgbClr val="165F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DDASans Med"/>
                <a:ea typeface="Cambria" panose="02040503050406030204" pitchFamily="18" charset="0"/>
              </a:rPr>
              <a:t>Bundeskoordination: DDA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0917C2E4-29EF-DB57-A597-FA9D69E48426}"/>
              </a:ext>
            </a:extLst>
          </p:cNvPr>
          <p:cNvSpPr/>
          <p:nvPr/>
        </p:nvSpPr>
        <p:spPr>
          <a:xfrm>
            <a:off x="5053444" y="1383728"/>
            <a:ext cx="5616615" cy="966767"/>
          </a:xfrm>
          <a:prstGeom prst="rect">
            <a:avLst/>
          </a:prstGeom>
          <a:solidFill>
            <a:srgbClr val="165F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DDASans Med"/>
                <a:ea typeface="Cambria" panose="02040503050406030204" pitchFamily="18" charset="0"/>
              </a:rPr>
              <a:t>Landeskoordination: ABBO (M. Horny)</a:t>
            </a:r>
          </a:p>
          <a:p>
            <a:pPr algn="ctr"/>
            <a:r>
              <a:rPr lang="de-DE" sz="1400" dirty="0">
                <a:latin typeface="DDASans Med"/>
                <a:ea typeface="Cambria" panose="02040503050406030204" pitchFamily="18" charset="0"/>
              </a:rPr>
              <a:t>Ansprechpartner Regionalkoordination bzw. TK/4-Koordination, wenn keine Regionalkoordination vorhanden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51BFB4B-1310-064D-EB59-537DB2A17055}"/>
              </a:ext>
            </a:extLst>
          </p:cNvPr>
          <p:cNvSpPr/>
          <p:nvPr/>
        </p:nvSpPr>
        <p:spPr>
          <a:xfrm>
            <a:off x="5694237" y="2615003"/>
            <a:ext cx="4335030" cy="1153177"/>
          </a:xfrm>
          <a:prstGeom prst="rect">
            <a:avLst/>
          </a:prstGeom>
          <a:solidFill>
            <a:srgbClr val="165F9A">
              <a:alpha val="59000"/>
            </a:srgbClr>
          </a:solidFill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DDASans Med"/>
                <a:ea typeface="Cambria" panose="02040503050406030204" pitchFamily="18" charset="0"/>
              </a:rPr>
              <a:t>Regionalkoordination:</a:t>
            </a:r>
            <a:r>
              <a:rPr lang="de-DE" sz="1600" dirty="0">
                <a:latin typeface="DDASans Med"/>
                <a:ea typeface="Cambria" panose="02040503050406030204" pitchFamily="18" charset="0"/>
              </a:rPr>
              <a:t> ABBO</a:t>
            </a:r>
          </a:p>
          <a:p>
            <a:pPr algn="ctr"/>
            <a:r>
              <a:rPr lang="de-DE" sz="1400" dirty="0">
                <a:latin typeface="DDASans Med"/>
                <a:ea typeface="Cambria" panose="02040503050406030204" pitchFamily="18" charset="0"/>
              </a:rPr>
              <a:t>Ansprechpartner TK/4-Verantwortliche(r)</a:t>
            </a:r>
          </a:p>
          <a:p>
            <a:pPr algn="ctr"/>
            <a:endParaRPr lang="de-DE" sz="1400" dirty="0">
              <a:latin typeface="DDASans Med"/>
              <a:ea typeface="Cambria" panose="02040503050406030204" pitchFamily="18" charset="0"/>
            </a:endParaRPr>
          </a:p>
          <a:p>
            <a:pPr algn="ctr"/>
            <a:r>
              <a:rPr lang="de-DE" sz="1400" dirty="0">
                <a:latin typeface="DDASans Med"/>
                <a:ea typeface="Cambria" panose="02040503050406030204" pitchFamily="18" charset="0"/>
              </a:rPr>
              <a:t>Toni Becker, Martin Flade, Martin Horny, Alexander Zimmermann</a:t>
            </a:r>
            <a:endParaRPr lang="de-DE" dirty="0">
              <a:latin typeface="DDASans Med"/>
              <a:ea typeface="Cambria" panose="02040503050406030204" pitchFamily="18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8F6D44D5-C4A3-C641-C6AC-75E8EF4BF5DD}"/>
              </a:ext>
            </a:extLst>
          </p:cNvPr>
          <p:cNvSpPr/>
          <p:nvPr/>
        </p:nvSpPr>
        <p:spPr>
          <a:xfrm>
            <a:off x="6468024" y="4017421"/>
            <a:ext cx="2714877" cy="1296144"/>
          </a:xfrm>
          <a:prstGeom prst="rect">
            <a:avLst/>
          </a:prstGeom>
          <a:solidFill>
            <a:srgbClr val="165F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DDASans Med"/>
                <a:ea typeface="Cambria" panose="02040503050406030204" pitchFamily="18" charset="0"/>
              </a:rPr>
              <a:t>TK/4-Verantwortliche(r)</a:t>
            </a:r>
          </a:p>
          <a:p>
            <a:pPr algn="ctr"/>
            <a:r>
              <a:rPr lang="de-DE" sz="1400" dirty="0">
                <a:latin typeface="DDASans Med"/>
                <a:ea typeface="Cambria" panose="02040503050406030204" pitchFamily="18" charset="0"/>
              </a:rPr>
              <a:t>Ansprechpartner TK/4-Mitkartierende, Datenabgabe und (optional) Durchführung der Geländearbeit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F4E624A8-E33D-1563-8782-A076035D488C}"/>
              </a:ext>
            </a:extLst>
          </p:cNvPr>
          <p:cNvSpPr/>
          <p:nvPr/>
        </p:nvSpPr>
        <p:spPr>
          <a:xfrm>
            <a:off x="6619894" y="5557986"/>
            <a:ext cx="2227012" cy="707105"/>
          </a:xfrm>
          <a:prstGeom prst="rect">
            <a:avLst/>
          </a:prstGeom>
          <a:solidFill>
            <a:srgbClr val="165F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DDASans Med"/>
              </a:rPr>
              <a:t>TK/4-Mitkartierende(r) 2</a:t>
            </a:r>
            <a:r>
              <a:rPr lang="de-DE" sz="1400" dirty="0">
                <a:latin typeface="DDASans Med"/>
              </a:rPr>
              <a:t> </a:t>
            </a:r>
            <a:r>
              <a:rPr lang="de-DE" sz="1200" dirty="0">
                <a:latin typeface="DDASans Med"/>
              </a:rPr>
              <a:t>Geländearbeit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7C9AB49B-3CC7-9FA7-08F8-B1DAA692E025}"/>
              </a:ext>
            </a:extLst>
          </p:cNvPr>
          <p:cNvSpPr/>
          <p:nvPr/>
        </p:nvSpPr>
        <p:spPr>
          <a:xfrm>
            <a:off x="9201190" y="5557986"/>
            <a:ext cx="2227012" cy="707105"/>
          </a:xfrm>
          <a:prstGeom prst="rect">
            <a:avLst/>
          </a:prstGeom>
          <a:solidFill>
            <a:srgbClr val="165F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DDASans Med"/>
              </a:rPr>
              <a:t>TK/4-Mitkartierende(r) 3</a:t>
            </a:r>
            <a:r>
              <a:rPr lang="de-DE" sz="1400" dirty="0">
                <a:latin typeface="DDASans Med"/>
              </a:rPr>
              <a:t> </a:t>
            </a:r>
            <a:r>
              <a:rPr lang="de-DE" sz="1200" dirty="0">
                <a:latin typeface="DDASans Med"/>
              </a:rPr>
              <a:t>Geländearbeit</a:t>
            </a:r>
          </a:p>
        </p:txBody>
      </p: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0E02D3D1-3DC4-D87C-A1A8-3EE4C270B20F}"/>
              </a:ext>
            </a:extLst>
          </p:cNvPr>
          <p:cNvCxnSpPr>
            <a:cxnSpLocks/>
          </p:cNvCxnSpPr>
          <p:nvPr/>
        </p:nvCxnSpPr>
        <p:spPr>
          <a:xfrm>
            <a:off x="7844715" y="1139858"/>
            <a:ext cx="0" cy="216024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02F285DC-F5A2-9709-53C7-8758D9725A12}"/>
              </a:ext>
            </a:extLst>
          </p:cNvPr>
          <p:cNvCxnSpPr/>
          <p:nvPr/>
        </p:nvCxnSpPr>
        <p:spPr>
          <a:xfrm>
            <a:off x="7864501" y="2391136"/>
            <a:ext cx="0" cy="216024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EE4D2BDE-5681-5DAB-7114-05059782D4CD}"/>
              </a:ext>
            </a:extLst>
          </p:cNvPr>
          <p:cNvCxnSpPr/>
          <p:nvPr/>
        </p:nvCxnSpPr>
        <p:spPr>
          <a:xfrm>
            <a:off x="7843754" y="3783109"/>
            <a:ext cx="0" cy="216024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DE28AE89-51F3-3A8D-103F-010585E27B19}"/>
              </a:ext>
            </a:extLst>
          </p:cNvPr>
          <p:cNvCxnSpPr>
            <a:cxnSpLocks/>
          </p:cNvCxnSpPr>
          <p:nvPr/>
        </p:nvCxnSpPr>
        <p:spPr>
          <a:xfrm>
            <a:off x="9201192" y="5317889"/>
            <a:ext cx="154730" cy="216024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1C470B30-D606-54B2-E0D7-20E93F543C31}"/>
              </a:ext>
            </a:extLst>
          </p:cNvPr>
          <p:cNvCxnSpPr>
            <a:cxnSpLocks/>
          </p:cNvCxnSpPr>
          <p:nvPr/>
        </p:nvCxnSpPr>
        <p:spPr>
          <a:xfrm flipH="1">
            <a:off x="6283734" y="5323856"/>
            <a:ext cx="166002" cy="225077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E6E4DBA7-741B-6BD4-0791-2EF0F3B38AF6}"/>
              </a:ext>
            </a:extLst>
          </p:cNvPr>
          <p:cNvCxnSpPr/>
          <p:nvPr/>
        </p:nvCxnSpPr>
        <p:spPr>
          <a:xfrm>
            <a:off x="7864501" y="5327033"/>
            <a:ext cx="0" cy="216024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el 1">
            <a:extLst>
              <a:ext uri="{FF2B5EF4-FFF2-40B4-BE49-F238E27FC236}">
                <a16:creationId xmlns:a16="http://schemas.microsoft.com/office/drawing/2014/main" id="{3157A067-4329-4CD1-4C04-917E33324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94808"/>
            <a:ext cx="10515600" cy="1325563"/>
          </a:xfrm>
        </p:spPr>
        <p:txBody>
          <a:bodyPr/>
          <a:lstStyle/>
          <a:p>
            <a:r>
              <a:rPr lang="de-DE" sz="4400" b="1" dirty="0"/>
              <a:t>Koordination</a:t>
            </a:r>
            <a:endParaRPr lang="de-DE" b="1" dirty="0"/>
          </a:p>
        </p:txBody>
      </p:sp>
      <p:sp>
        <p:nvSpPr>
          <p:cNvPr id="11" name="Datumsplatzhalter 1">
            <a:extLst>
              <a:ext uri="{FF2B5EF4-FFF2-40B4-BE49-F238E27FC236}">
                <a16:creationId xmlns:a16="http://schemas.microsoft.com/office/drawing/2014/main" id="{AF85AFE8-32A6-57BC-2496-0FFDCCCFFAE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9435" y="6520873"/>
            <a:ext cx="2743200" cy="33712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E563200A-FFB7-4EB2-917D-85F985BF7640}" type="datetime1">
              <a:rPr lang="de-DE" smtClean="0"/>
              <a:t>16.02.2025</a:t>
            </a:fld>
            <a:endParaRPr lang="de-DE" dirty="0"/>
          </a:p>
        </p:txBody>
      </p:sp>
      <p:sp>
        <p:nvSpPr>
          <p:cNvPr id="12" name="Fußzeilenplatzhalter 8">
            <a:extLst>
              <a:ext uri="{FF2B5EF4-FFF2-40B4-BE49-F238E27FC236}">
                <a16:creationId xmlns:a16="http://schemas.microsoft.com/office/drawing/2014/main" id="{A84CEEEE-FBBF-E7F5-5420-810397F1FD8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599" y="6520873"/>
            <a:ext cx="4114800" cy="337128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de-DE" dirty="0"/>
              <a:t>ADEBAR 2 | Ziele, Methoden und Organisation | Ort</a:t>
            </a:r>
          </a:p>
        </p:txBody>
      </p:sp>
      <p:sp>
        <p:nvSpPr>
          <p:cNvPr id="13" name="Foliennummernplatzhalter 9">
            <a:extLst>
              <a:ext uri="{FF2B5EF4-FFF2-40B4-BE49-F238E27FC236}">
                <a16:creationId xmlns:a16="http://schemas.microsoft.com/office/drawing/2014/main" id="{3ED59922-8936-F6E7-D511-3659D36267E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02436" y="6520873"/>
            <a:ext cx="2743200" cy="33712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A8D8FC93-0E29-453F-A4EA-D855C7BD4B6F}" type="slidenum">
              <a:rPr lang="de-DE" smtClean="0"/>
              <a:pPr/>
              <a:t>38</a:t>
            </a:fld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B6A2522-BB84-49EB-31FA-5847B501FE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997" y="592909"/>
            <a:ext cx="7083944" cy="5789153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F7F65646-7B14-B4DB-0DA2-A930CDCA925E}"/>
              </a:ext>
            </a:extLst>
          </p:cNvPr>
          <p:cNvSpPr/>
          <p:nvPr/>
        </p:nvSpPr>
        <p:spPr>
          <a:xfrm>
            <a:off x="9069190" y="4090423"/>
            <a:ext cx="2501999" cy="202289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76F05F77-E145-3FE4-D031-7D16537D2957}"/>
              </a:ext>
            </a:extLst>
          </p:cNvPr>
          <p:cNvSpPr txBox="1"/>
          <p:nvPr/>
        </p:nvSpPr>
        <p:spPr>
          <a:xfrm>
            <a:off x="4863357" y="6064427"/>
            <a:ext cx="4160691" cy="32076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de-DE" sz="1400" dirty="0">
                <a:solidFill>
                  <a:srgbClr val="FF0000"/>
                </a:solidFill>
              </a:rPr>
              <a:t>Koordinator(en) in Südost gesucht</a:t>
            </a:r>
          </a:p>
        </p:txBody>
      </p:sp>
    </p:spTree>
    <p:extLst>
      <p:ext uri="{BB962C8B-B14F-4D97-AF65-F5344CB8AC3E}">
        <p14:creationId xmlns:p14="http://schemas.microsoft.com/office/powerpoint/2010/main" val="35262153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FCFD2E44-5CB0-088E-5BCF-47340BF5CA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294"/>
          <a:stretch/>
        </p:blipFill>
        <p:spPr>
          <a:xfrm>
            <a:off x="369560" y="312372"/>
            <a:ext cx="11476076" cy="598040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Datumsplatzhalter 1">
            <a:extLst>
              <a:ext uri="{FF2B5EF4-FFF2-40B4-BE49-F238E27FC236}">
                <a16:creationId xmlns:a16="http://schemas.microsoft.com/office/drawing/2014/main" id="{179F1452-6578-C459-1D2F-DEBBB128675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9435" y="6520873"/>
            <a:ext cx="2743200" cy="33712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E563200A-FFB7-4EB2-917D-85F985BF7640}" type="datetime1">
              <a:rPr lang="de-DE" smtClean="0"/>
              <a:t>16.02.2025</a:t>
            </a:fld>
            <a:endParaRPr lang="de-DE" dirty="0"/>
          </a:p>
        </p:txBody>
      </p:sp>
      <p:sp>
        <p:nvSpPr>
          <p:cNvPr id="5" name="Fußzeilenplatzhalter 8">
            <a:extLst>
              <a:ext uri="{FF2B5EF4-FFF2-40B4-BE49-F238E27FC236}">
                <a16:creationId xmlns:a16="http://schemas.microsoft.com/office/drawing/2014/main" id="{C2E08CC3-1470-B9C8-9FB0-EF5CCBF7DE6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599" y="6520873"/>
            <a:ext cx="4114800" cy="337128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de-DE" dirty="0"/>
              <a:t>ADEBAR 2 | Ziele, Methoden und Organisation | Ort</a:t>
            </a:r>
          </a:p>
        </p:txBody>
      </p:sp>
      <p:sp>
        <p:nvSpPr>
          <p:cNvPr id="6" name="Foliennummernplatzhalter 9">
            <a:extLst>
              <a:ext uri="{FF2B5EF4-FFF2-40B4-BE49-F238E27FC236}">
                <a16:creationId xmlns:a16="http://schemas.microsoft.com/office/drawing/2014/main" id="{D2F977BA-8019-31D4-36E7-7876082E7C9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02436" y="6520873"/>
            <a:ext cx="2743200" cy="33712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A8D8FC93-0E29-453F-A4EA-D855C7BD4B6F}" type="slidenum">
              <a:rPr lang="de-DE" smtClean="0"/>
              <a:pPr/>
              <a:t>39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19787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2513B5-0F68-568C-58A5-B36187A6F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ige Legende 13">
            <a:extLst>
              <a:ext uri="{FF2B5EF4-FFF2-40B4-BE49-F238E27FC236}">
                <a16:creationId xmlns:a16="http://schemas.microsoft.com/office/drawing/2014/main" id="{4D22D24C-CE3D-BA50-2441-ECA7C188AAC4}"/>
              </a:ext>
            </a:extLst>
          </p:cNvPr>
          <p:cNvSpPr/>
          <p:nvPr/>
        </p:nvSpPr>
        <p:spPr bwMode="auto">
          <a:xfrm>
            <a:off x="3575720" y="2420888"/>
            <a:ext cx="914400" cy="612648"/>
          </a:xfrm>
          <a:prstGeom prst="wedgeRectCallou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buSzPct val="75000"/>
            </a:pPr>
            <a:endParaRPr lang="de-DE" b="1">
              <a:solidFill>
                <a:srgbClr val="336699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70204C0-A234-B4E2-BFE8-53B83C1372EA}"/>
              </a:ext>
            </a:extLst>
          </p:cNvPr>
          <p:cNvSpPr txBox="1"/>
          <p:nvPr/>
        </p:nvSpPr>
        <p:spPr>
          <a:xfrm rot="16200000">
            <a:off x="9566855" y="3977533"/>
            <a:ext cx="39421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Fotos: Haubenlerche – J. Brüggeshemke, Haubenmeise – R. Rößner, </a:t>
            </a:r>
          </a:p>
          <a:p>
            <a:r>
              <a:rPr lang="de-DE" sz="1000" dirty="0"/>
              <a:t>Schleiereule – M. </a:t>
            </a:r>
            <a:r>
              <a:rPr lang="de-DE" sz="1000" dirty="0" err="1"/>
              <a:t>Böni</a:t>
            </a:r>
            <a:endParaRPr lang="de-DE" sz="1000" dirty="0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05D8FB1B-9041-0784-95A2-C358BE029332}"/>
              </a:ext>
            </a:extLst>
          </p:cNvPr>
          <p:cNvGrpSpPr/>
          <p:nvPr/>
        </p:nvGrpSpPr>
        <p:grpSpPr>
          <a:xfrm>
            <a:off x="819811" y="2173491"/>
            <a:ext cx="2755909" cy="3897357"/>
            <a:chOff x="819811" y="2173491"/>
            <a:chExt cx="2755909" cy="3897357"/>
          </a:xfrm>
        </p:grpSpPr>
        <p:pic>
          <p:nvPicPr>
            <p:cNvPr id="4" name="Grafik 3" descr="Ein Bild, das Text, Diagramm, Karte enthält.&#10;&#10;Automatisch generierte Beschreibung">
              <a:extLst>
                <a:ext uri="{FF2B5EF4-FFF2-40B4-BE49-F238E27FC236}">
                  <a16:creationId xmlns:a16="http://schemas.microsoft.com/office/drawing/2014/main" id="{1CBF9FD3-298D-E30C-781F-4E2578CB8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811" y="2173491"/>
              <a:ext cx="2755909" cy="3897357"/>
            </a:xfrm>
            <a:prstGeom prst="rect">
              <a:avLst/>
            </a:prstGeom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4216F587-48B2-8BD7-3616-AC56BCB6E9F8}"/>
                </a:ext>
              </a:extLst>
            </p:cNvPr>
            <p:cNvSpPr txBox="1"/>
            <p:nvPr/>
          </p:nvSpPr>
          <p:spPr>
            <a:xfrm>
              <a:off x="1373273" y="5680631"/>
              <a:ext cx="163823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/>
                <a:t>Haubenlerche</a:t>
              </a:r>
            </a:p>
          </p:txBody>
        </p:sp>
        <p:pic>
          <p:nvPicPr>
            <p:cNvPr id="10" name="Grafik 9" descr="Ein Bild, das Gras, draußen, Vogel, Schnabel enthält.&#10;&#10;Automatisch generierte Beschreibung">
              <a:extLst>
                <a:ext uri="{FF2B5EF4-FFF2-40B4-BE49-F238E27FC236}">
                  <a16:creationId xmlns:a16="http://schemas.microsoft.com/office/drawing/2014/main" id="{0EEBA7CD-60F1-7A14-E541-DE55C243B2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98" t="25851" r="21751" b="41600"/>
            <a:stretch/>
          </p:blipFill>
          <p:spPr>
            <a:xfrm flipH="1">
              <a:off x="842168" y="2181192"/>
              <a:ext cx="801626" cy="96034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92553D87-D2DF-E543-10BF-BF5F44F23B8E}"/>
              </a:ext>
            </a:extLst>
          </p:cNvPr>
          <p:cNvGrpSpPr/>
          <p:nvPr/>
        </p:nvGrpSpPr>
        <p:grpSpPr>
          <a:xfrm>
            <a:off x="4576109" y="2164602"/>
            <a:ext cx="2755908" cy="3897599"/>
            <a:chOff x="4283137" y="2164602"/>
            <a:chExt cx="2755908" cy="3897599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965E5F40-EEFF-CD58-0A33-25AAD8A73A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137" y="2164602"/>
              <a:ext cx="2755908" cy="3897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3">
              <a:extLst>
                <a:ext uri="{FF2B5EF4-FFF2-40B4-BE49-F238E27FC236}">
                  <a16:creationId xmlns:a16="http://schemas.microsoft.com/office/drawing/2014/main" id="{6580278B-B435-9B05-BA29-7FB2A29E49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944" b="2492"/>
            <a:stretch/>
          </p:blipFill>
          <p:spPr bwMode="auto">
            <a:xfrm>
              <a:off x="4287105" y="2178464"/>
              <a:ext cx="801626" cy="96034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1C7F218E-C02F-4745-788D-4171ACD3DD5B}"/>
                </a:ext>
              </a:extLst>
            </p:cNvPr>
            <p:cNvSpPr txBox="1"/>
            <p:nvPr/>
          </p:nvSpPr>
          <p:spPr>
            <a:xfrm>
              <a:off x="4873122" y="5680631"/>
              <a:ext cx="1572139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/>
                <a:t>Haubenmeise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4766C9DA-5D28-443E-7F49-9306711CBF8F}"/>
              </a:ext>
            </a:extLst>
          </p:cNvPr>
          <p:cNvGrpSpPr/>
          <p:nvPr/>
        </p:nvGrpSpPr>
        <p:grpSpPr>
          <a:xfrm>
            <a:off x="8332405" y="2173491"/>
            <a:ext cx="2755907" cy="3897598"/>
            <a:chOff x="8614667" y="2173491"/>
            <a:chExt cx="2755907" cy="3897598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DD1CDC78-C49F-8FED-7F88-F6296D4DCD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4667" y="2173491"/>
              <a:ext cx="2755907" cy="3897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0584F5B3-1663-0AD6-5284-D18F21A7C719}"/>
                </a:ext>
              </a:extLst>
            </p:cNvPr>
            <p:cNvSpPr txBox="1"/>
            <p:nvPr/>
          </p:nvSpPr>
          <p:spPr>
            <a:xfrm>
              <a:off x="9206550" y="5692869"/>
              <a:ext cx="1572139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/>
                <a:t>Schleiereule</a:t>
              </a:r>
            </a:p>
          </p:txBody>
        </p:sp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99BB5C70-930E-86FD-6844-C64DFB3967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7" t="6889" r="-1" b="14448"/>
            <a:stretch/>
          </p:blipFill>
          <p:spPr bwMode="auto">
            <a:xfrm>
              <a:off x="8614667" y="2181192"/>
              <a:ext cx="823309" cy="95761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25" name="Textfeld 24">
            <a:extLst>
              <a:ext uri="{FF2B5EF4-FFF2-40B4-BE49-F238E27FC236}">
                <a16:creationId xmlns:a16="http://schemas.microsoft.com/office/drawing/2014/main" id="{66BD47E4-6796-0BF4-124A-04B09CC43106}"/>
              </a:ext>
            </a:extLst>
          </p:cNvPr>
          <p:cNvSpPr txBox="1"/>
          <p:nvPr/>
        </p:nvSpPr>
        <p:spPr>
          <a:xfrm rot="16200000">
            <a:off x="9329879" y="4062559"/>
            <a:ext cx="39294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latin typeface="+mj-lt"/>
              </a:rPr>
              <a:t>Daten: Adebar 1 (2005-2009) und ornitho.de (2017-2022)</a:t>
            </a:r>
          </a:p>
        </p:txBody>
      </p:sp>
      <p:sp>
        <p:nvSpPr>
          <p:cNvPr id="32" name="Titel 1">
            <a:extLst>
              <a:ext uri="{FF2B5EF4-FFF2-40B4-BE49-F238E27FC236}">
                <a16:creationId xmlns:a16="http://schemas.microsoft.com/office/drawing/2014/main" id="{19C14153-6827-6FEB-7AB0-B494E0CD4F4A}"/>
              </a:ext>
            </a:extLst>
          </p:cNvPr>
          <p:cNvSpPr txBox="1">
            <a:spLocks/>
          </p:cNvSpPr>
          <p:nvPr/>
        </p:nvSpPr>
        <p:spPr>
          <a:xfrm>
            <a:off x="838199" y="6948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rgbClr val="0060A0"/>
                </a:solidFill>
                <a:latin typeface="DDASans" pitchFamily="50" charset="0"/>
                <a:ea typeface="+mj-ea"/>
                <a:cs typeface="+mj-cs"/>
              </a:defRPr>
            </a:lvl1pPr>
          </a:lstStyle>
          <a:p>
            <a:r>
              <a:rPr lang="de-DE" sz="4400" b="1" dirty="0">
                <a:latin typeface="Arial" panose="020B0604020202020204" pitchFamily="34" charset="0"/>
                <a:cs typeface="Arial" panose="020B0604020202020204" pitchFamily="34" charset="0"/>
              </a:rPr>
              <a:t>Verbreitungsänderungen</a:t>
            </a:r>
          </a:p>
        </p:txBody>
      </p:sp>
      <p:sp>
        <p:nvSpPr>
          <p:cNvPr id="14" name="Datumsplatzhalter 1">
            <a:extLst>
              <a:ext uri="{FF2B5EF4-FFF2-40B4-BE49-F238E27FC236}">
                <a16:creationId xmlns:a16="http://schemas.microsoft.com/office/drawing/2014/main" id="{D5E857D4-BA68-A68E-27DA-0E000F9EBEF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9435" y="6520873"/>
            <a:ext cx="2743200" cy="33712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E563200A-FFB7-4EB2-917D-85F985BF7640}" type="datetime1">
              <a:rPr lang="de-DE" smtClean="0"/>
              <a:t>16.02.2025</a:t>
            </a:fld>
            <a:endParaRPr lang="de-DE" dirty="0"/>
          </a:p>
        </p:txBody>
      </p:sp>
      <p:sp>
        <p:nvSpPr>
          <p:cNvPr id="15" name="Fußzeilenplatzhalter 8">
            <a:extLst>
              <a:ext uri="{FF2B5EF4-FFF2-40B4-BE49-F238E27FC236}">
                <a16:creationId xmlns:a16="http://schemas.microsoft.com/office/drawing/2014/main" id="{4F5BA838-0594-94B9-1E8C-F19C464CE90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599" y="6520873"/>
            <a:ext cx="4114800" cy="337128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de-DE" dirty="0"/>
              <a:t>ADEBAR 2 | Ziele, Methoden und Organisation | Ort</a:t>
            </a:r>
          </a:p>
        </p:txBody>
      </p:sp>
      <p:sp>
        <p:nvSpPr>
          <p:cNvPr id="17" name="Foliennummernplatzhalter 9">
            <a:extLst>
              <a:ext uri="{FF2B5EF4-FFF2-40B4-BE49-F238E27FC236}">
                <a16:creationId xmlns:a16="http://schemas.microsoft.com/office/drawing/2014/main" id="{22A37710-35FD-3132-25E8-CD8ECAF6799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02436" y="6520873"/>
            <a:ext cx="2743200" cy="33712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A8D8FC93-0E29-453F-A4EA-D855C7BD4B6F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43832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D519F-0FB0-E8F7-BE1C-2D73F47DE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061A49D7-990D-BAF7-4FFD-43874E5B6B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294"/>
          <a:stretch/>
        </p:blipFill>
        <p:spPr>
          <a:xfrm>
            <a:off x="369560" y="312372"/>
            <a:ext cx="11476076" cy="598040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40C330C-7C01-B4F4-2688-B214EE534B1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  <a:ln>
            <a:noFill/>
          </a:ln>
          <a:effectLst>
            <a:outerShdw blurRad="76200" dist="1016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de-DE" dirty="0">
                <a:solidFill>
                  <a:schemeClr val="bg1"/>
                </a:solidFill>
              </a:rPr>
              <a:t>Mitmachbörse adebar-dda-web.de</a:t>
            </a:r>
          </a:p>
        </p:txBody>
      </p:sp>
      <p:sp>
        <p:nvSpPr>
          <p:cNvPr id="5" name="Datumsplatzhalter 1">
            <a:extLst>
              <a:ext uri="{FF2B5EF4-FFF2-40B4-BE49-F238E27FC236}">
                <a16:creationId xmlns:a16="http://schemas.microsoft.com/office/drawing/2014/main" id="{A8F36D8E-D917-317A-61A9-97DD1584DEA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9435" y="6520873"/>
            <a:ext cx="2743200" cy="33712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E563200A-FFB7-4EB2-917D-85F985BF7640}" type="datetime1">
              <a:rPr lang="de-DE" smtClean="0"/>
              <a:t>16.02.2025</a:t>
            </a:fld>
            <a:endParaRPr lang="de-DE" dirty="0"/>
          </a:p>
        </p:txBody>
      </p:sp>
      <p:sp>
        <p:nvSpPr>
          <p:cNvPr id="6" name="Fußzeilenplatzhalter 8">
            <a:extLst>
              <a:ext uri="{FF2B5EF4-FFF2-40B4-BE49-F238E27FC236}">
                <a16:creationId xmlns:a16="http://schemas.microsoft.com/office/drawing/2014/main" id="{6C7031CF-67C8-CB5E-679B-BB954B8549A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599" y="6520873"/>
            <a:ext cx="4114800" cy="337128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de-DE" dirty="0"/>
              <a:t>ADEBAR 2 | Ziele, Methoden und Organisation | Ort</a:t>
            </a:r>
          </a:p>
        </p:txBody>
      </p:sp>
      <p:sp>
        <p:nvSpPr>
          <p:cNvPr id="7" name="Foliennummernplatzhalter 9">
            <a:extLst>
              <a:ext uri="{FF2B5EF4-FFF2-40B4-BE49-F238E27FC236}">
                <a16:creationId xmlns:a16="http://schemas.microsoft.com/office/drawing/2014/main" id="{8F0EC695-0FF8-B5D7-F506-786D125FA9B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02436" y="6520873"/>
            <a:ext cx="2743200" cy="33712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A8D8FC93-0E29-453F-A4EA-D855C7BD4B6F}" type="slidenum">
              <a:rPr lang="de-DE" smtClean="0"/>
              <a:pPr/>
              <a:t>40</a:t>
            </a:fld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3A8FA61-E5A4-A788-2ED8-754FCA19A4CF}"/>
              </a:ext>
            </a:extLst>
          </p:cNvPr>
          <p:cNvSpPr txBox="1"/>
          <p:nvPr/>
        </p:nvSpPr>
        <p:spPr>
          <a:xfrm>
            <a:off x="7031181" y="2014515"/>
            <a:ext cx="4322618" cy="967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de-DE" sz="2400" dirty="0"/>
              <a:t>Wichtig: Emailadresse nutzen, die mit ornitho.de verknüpft ist</a:t>
            </a:r>
          </a:p>
        </p:txBody>
      </p:sp>
    </p:spTree>
    <p:extLst>
      <p:ext uri="{BB962C8B-B14F-4D97-AF65-F5344CB8AC3E}">
        <p14:creationId xmlns:p14="http://schemas.microsoft.com/office/powerpoint/2010/main" val="37785779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FFC81-74DF-C318-DCB8-352952D89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DBF1B80B-D80D-7FD6-A960-044EE74961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294"/>
          <a:stretch/>
        </p:blipFill>
        <p:spPr>
          <a:xfrm>
            <a:off x="369560" y="312372"/>
            <a:ext cx="11476076" cy="598040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Datumsplatzhalter 1">
            <a:extLst>
              <a:ext uri="{FF2B5EF4-FFF2-40B4-BE49-F238E27FC236}">
                <a16:creationId xmlns:a16="http://schemas.microsoft.com/office/drawing/2014/main" id="{F551261B-BD84-15D2-0835-A970211D9C1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9435" y="6520873"/>
            <a:ext cx="2743200" cy="33712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E563200A-FFB7-4EB2-917D-85F985BF7640}" type="datetime1">
              <a:rPr lang="de-DE" smtClean="0"/>
              <a:t>16.02.2025</a:t>
            </a:fld>
            <a:endParaRPr lang="de-DE" dirty="0"/>
          </a:p>
        </p:txBody>
      </p:sp>
      <p:sp>
        <p:nvSpPr>
          <p:cNvPr id="6" name="Fußzeilenplatzhalter 8">
            <a:extLst>
              <a:ext uri="{FF2B5EF4-FFF2-40B4-BE49-F238E27FC236}">
                <a16:creationId xmlns:a16="http://schemas.microsoft.com/office/drawing/2014/main" id="{65F57236-17EF-0029-8FFD-8C25F8AA224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599" y="6520873"/>
            <a:ext cx="4114800" cy="337128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de-DE" dirty="0"/>
              <a:t>ADEBAR 2 | Ziele, Methoden und Organisation | Ort</a:t>
            </a:r>
          </a:p>
        </p:txBody>
      </p:sp>
      <p:sp>
        <p:nvSpPr>
          <p:cNvPr id="7" name="Foliennummernplatzhalter 9">
            <a:extLst>
              <a:ext uri="{FF2B5EF4-FFF2-40B4-BE49-F238E27FC236}">
                <a16:creationId xmlns:a16="http://schemas.microsoft.com/office/drawing/2014/main" id="{D1A65887-3ABF-E10A-E28F-A3BAB672005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02436" y="6520873"/>
            <a:ext cx="2743200" cy="33712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A8D8FC93-0E29-453F-A4EA-D855C7BD4B6F}" type="slidenum">
              <a:rPr lang="de-DE" smtClean="0"/>
              <a:pPr/>
              <a:t>41</a:t>
            </a:fld>
            <a:endParaRPr lang="de-DE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DEA948D5-973F-98A7-2AF7-AC4603F95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B60673F-9688-C61C-BFEB-5DB19A6F44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521"/>
          <a:stretch/>
        </p:blipFill>
        <p:spPr>
          <a:xfrm>
            <a:off x="420068" y="198784"/>
            <a:ext cx="12017971" cy="629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9527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D519F-0FB0-E8F7-BE1C-2D73F47DE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19">
            <a:extLst>
              <a:ext uri="{FF2B5EF4-FFF2-40B4-BE49-F238E27FC236}">
                <a16:creationId xmlns:a16="http://schemas.microsoft.com/office/drawing/2014/main" id="{6EEADCCE-7883-F788-73A9-07D72D634A34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70611" y="6574038"/>
            <a:ext cx="2743200" cy="337128"/>
          </a:xfrm>
        </p:spPr>
        <p:txBody>
          <a:bodyPr/>
          <a:lstStyle/>
          <a:p>
            <a:fld id="{21EFFBD2-5A78-4BDF-9B7E-3517A7EC1CB5}" type="datetime1">
              <a:rPr lang="de-DE" sz="1100" smtClean="0">
                <a:latin typeface="DDASans Light" pitchFamily="50" charset="0"/>
              </a:rPr>
              <a:t>16.02.2025</a:t>
            </a:fld>
            <a:endParaRPr lang="de-DE" sz="1100" dirty="0">
              <a:latin typeface="DDASans Light" pitchFamily="50" charset="0"/>
            </a:endParaRPr>
          </a:p>
        </p:txBody>
      </p:sp>
      <p:sp>
        <p:nvSpPr>
          <p:cNvPr id="5" name="Foliennummernplatzhalter 21">
            <a:extLst>
              <a:ext uri="{FF2B5EF4-FFF2-40B4-BE49-F238E27FC236}">
                <a16:creationId xmlns:a16="http://schemas.microsoft.com/office/drawing/2014/main" id="{CAB93731-5A9A-FB47-7091-C3CF884D8C2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02436" y="6574038"/>
            <a:ext cx="2743200" cy="337128"/>
          </a:xfrm>
        </p:spPr>
        <p:txBody>
          <a:bodyPr/>
          <a:lstStyle/>
          <a:p>
            <a:fld id="{A8D8FC93-0E29-453F-A4EA-D855C7BD4B6F}" type="slidenum">
              <a:rPr lang="de-DE" sz="1100" smtClean="0">
                <a:latin typeface="DDASans Light" pitchFamily="50" charset="0"/>
              </a:rPr>
              <a:pPr/>
              <a:t>42</a:t>
            </a:fld>
            <a:endParaRPr lang="de-DE" sz="1100" dirty="0">
              <a:latin typeface="DDASans Light" pitchFamily="50" charset="0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865" y="305434"/>
            <a:ext cx="9561051" cy="617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0656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D519F-0FB0-E8F7-BE1C-2D73F47DE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19">
            <a:extLst>
              <a:ext uri="{FF2B5EF4-FFF2-40B4-BE49-F238E27FC236}">
                <a16:creationId xmlns:a16="http://schemas.microsoft.com/office/drawing/2014/main" id="{6EEADCCE-7883-F788-73A9-07D72D634A34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70611" y="6574038"/>
            <a:ext cx="2743200" cy="337128"/>
          </a:xfrm>
        </p:spPr>
        <p:txBody>
          <a:bodyPr/>
          <a:lstStyle/>
          <a:p>
            <a:fld id="{21EFFBD2-5A78-4BDF-9B7E-3517A7EC1CB5}" type="datetime1">
              <a:rPr lang="de-DE" sz="1100" smtClean="0">
                <a:latin typeface="DDASans Light" pitchFamily="50" charset="0"/>
              </a:rPr>
              <a:t>16.02.2025</a:t>
            </a:fld>
            <a:endParaRPr lang="de-DE" sz="1100" dirty="0">
              <a:latin typeface="DDASans Light" pitchFamily="50" charset="0"/>
            </a:endParaRPr>
          </a:p>
        </p:txBody>
      </p:sp>
      <p:sp>
        <p:nvSpPr>
          <p:cNvPr id="5" name="Foliennummernplatzhalter 21">
            <a:extLst>
              <a:ext uri="{FF2B5EF4-FFF2-40B4-BE49-F238E27FC236}">
                <a16:creationId xmlns:a16="http://schemas.microsoft.com/office/drawing/2014/main" id="{CAB93731-5A9A-FB47-7091-C3CF884D8C2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02436" y="6574038"/>
            <a:ext cx="2743200" cy="337128"/>
          </a:xfrm>
        </p:spPr>
        <p:txBody>
          <a:bodyPr/>
          <a:lstStyle/>
          <a:p>
            <a:fld id="{A8D8FC93-0E29-453F-A4EA-D855C7BD4B6F}" type="slidenum">
              <a:rPr lang="de-DE" sz="1100" smtClean="0">
                <a:latin typeface="DDASans Light" pitchFamily="50" charset="0"/>
              </a:rPr>
              <a:pPr/>
              <a:t>43</a:t>
            </a:fld>
            <a:endParaRPr lang="de-DE" sz="1100" dirty="0">
              <a:latin typeface="DDASans Light" pitchFamily="50" charset="0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865" y="305434"/>
            <a:ext cx="9561051" cy="617454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2604" y="2304047"/>
            <a:ext cx="2886075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416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D519F-0FB0-E8F7-BE1C-2D73F47DE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19">
            <a:extLst>
              <a:ext uri="{FF2B5EF4-FFF2-40B4-BE49-F238E27FC236}">
                <a16:creationId xmlns:a16="http://schemas.microsoft.com/office/drawing/2014/main" id="{6EEADCCE-7883-F788-73A9-07D72D634A34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70611" y="6574038"/>
            <a:ext cx="2743200" cy="337128"/>
          </a:xfrm>
        </p:spPr>
        <p:txBody>
          <a:bodyPr/>
          <a:lstStyle/>
          <a:p>
            <a:fld id="{21EFFBD2-5A78-4BDF-9B7E-3517A7EC1CB5}" type="datetime1">
              <a:rPr lang="de-DE" sz="1100" smtClean="0">
                <a:latin typeface="DDASans Light" pitchFamily="50" charset="0"/>
              </a:rPr>
              <a:t>16.02.2025</a:t>
            </a:fld>
            <a:endParaRPr lang="de-DE" sz="1100" dirty="0">
              <a:latin typeface="DDASans Light" pitchFamily="50" charset="0"/>
            </a:endParaRPr>
          </a:p>
        </p:txBody>
      </p:sp>
      <p:sp>
        <p:nvSpPr>
          <p:cNvPr id="5" name="Foliennummernplatzhalter 21">
            <a:extLst>
              <a:ext uri="{FF2B5EF4-FFF2-40B4-BE49-F238E27FC236}">
                <a16:creationId xmlns:a16="http://schemas.microsoft.com/office/drawing/2014/main" id="{CAB93731-5A9A-FB47-7091-C3CF884D8C2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02436" y="6574038"/>
            <a:ext cx="2743200" cy="337128"/>
          </a:xfrm>
        </p:spPr>
        <p:txBody>
          <a:bodyPr/>
          <a:lstStyle/>
          <a:p>
            <a:fld id="{A8D8FC93-0E29-453F-A4EA-D855C7BD4B6F}" type="slidenum">
              <a:rPr lang="de-DE" sz="1100" smtClean="0">
                <a:latin typeface="DDASans Light" pitchFamily="50" charset="0"/>
              </a:rPr>
              <a:pPr/>
              <a:t>44</a:t>
            </a:fld>
            <a:endParaRPr lang="de-DE" sz="1100" dirty="0">
              <a:latin typeface="DDASans Light" pitchFamily="50" charset="0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865" y="305434"/>
            <a:ext cx="9561051" cy="617454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0401" y="1878430"/>
            <a:ext cx="2914650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083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BD0D9-7091-33F5-D177-ED3C7CB6F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213264-2626-BF0F-9C2F-6ADBC22FE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err="1"/>
              <a:t>Mitmachbörse</a:t>
            </a:r>
            <a:endParaRPr lang="de-DE" sz="4400" b="1" dirty="0"/>
          </a:p>
        </p:txBody>
      </p:sp>
      <p:sp>
        <p:nvSpPr>
          <p:cNvPr id="11" name="Inhaltsplatzhalter 1">
            <a:extLst>
              <a:ext uri="{FF2B5EF4-FFF2-40B4-BE49-F238E27FC236}">
                <a16:creationId xmlns:a16="http://schemas.microsoft.com/office/drawing/2014/main" id="{8B87A931-55F7-AEBB-E26D-6B8CE7CA0B0A}"/>
              </a:ext>
            </a:extLst>
          </p:cNvPr>
          <p:cNvSpPr txBox="1">
            <a:spLocks/>
          </p:cNvSpPr>
          <p:nvPr/>
        </p:nvSpPr>
        <p:spPr>
          <a:xfrm>
            <a:off x="5891388" y="1842830"/>
            <a:ext cx="5145735" cy="4608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013B2EEA-6985-3349-EBF5-40C6C02442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2178423"/>
            <a:ext cx="5469083" cy="3871539"/>
          </a:xfrm>
        </p:spPr>
        <p:txBody>
          <a:bodyPr>
            <a:normAutofit/>
          </a:bodyPr>
          <a:lstStyle/>
          <a:p>
            <a:r>
              <a:rPr lang="en-US" sz="1700" dirty="0">
                <a:solidFill>
                  <a:schemeClr val="tx1"/>
                </a:solidFill>
              </a:rPr>
              <a:t>BB: 940 </a:t>
            </a:r>
            <a:r>
              <a:rPr lang="en-US" sz="1700" dirty="0" err="1">
                <a:solidFill>
                  <a:schemeClr val="tx1"/>
                </a:solidFill>
              </a:rPr>
              <a:t>Quadranten</a:t>
            </a:r>
            <a:endParaRPr lang="en-US" sz="1700" dirty="0">
              <a:solidFill>
                <a:schemeClr val="tx1"/>
              </a:solidFill>
            </a:endParaRPr>
          </a:p>
          <a:p>
            <a:r>
              <a:rPr lang="en-US" sz="1700" dirty="0" err="1"/>
              <a:t>Aktueller</a:t>
            </a:r>
            <a:r>
              <a:rPr lang="en-US" sz="1700" dirty="0"/>
              <a:t> </a:t>
            </a:r>
            <a:r>
              <a:rPr lang="en-US" sz="1700" dirty="0" err="1"/>
              <a:t>Vergabestand</a:t>
            </a:r>
            <a:r>
              <a:rPr lang="en-US" sz="1700" dirty="0"/>
              <a:t> ca. 17 %</a:t>
            </a:r>
          </a:p>
          <a:p>
            <a:r>
              <a:rPr lang="en-US" sz="1700" dirty="0" err="1"/>
              <a:t>Grenzen</a:t>
            </a:r>
            <a:r>
              <a:rPr lang="en-US" sz="1700" dirty="0"/>
              <a:t> </a:t>
            </a:r>
            <a:r>
              <a:rPr lang="en-US" sz="1700" dirty="0" err="1"/>
              <a:t>sind</a:t>
            </a:r>
            <a:r>
              <a:rPr lang="en-US" sz="1700" dirty="0"/>
              <a:t> </a:t>
            </a:r>
            <a:r>
              <a:rPr lang="en-US" sz="1700" dirty="0" err="1"/>
              <a:t>mit</a:t>
            </a:r>
            <a:r>
              <a:rPr lang="en-US" sz="1700" dirty="0"/>
              <a:t> BE und ST </a:t>
            </a:r>
            <a:r>
              <a:rPr lang="en-US" sz="1700" dirty="0" err="1"/>
              <a:t>abgestimmt</a:t>
            </a:r>
            <a:r>
              <a:rPr lang="en-US" sz="1700" dirty="0"/>
              <a:t>, </a:t>
            </a:r>
            <a:r>
              <a:rPr lang="en-US" sz="1700" dirty="0" err="1"/>
              <a:t>mit</a:t>
            </a:r>
            <a:r>
              <a:rPr lang="en-US" sz="1700" dirty="0"/>
              <a:t> MV und SN hat DDA </a:t>
            </a:r>
            <a:r>
              <a:rPr lang="en-US" sz="1700"/>
              <a:t>zugewiesen </a:t>
            </a:r>
            <a:r>
              <a:rPr lang="en-US" sz="1700" dirty="0"/>
              <a:t>-&gt; alle in der Karte </a:t>
            </a:r>
            <a:r>
              <a:rPr lang="en-US" sz="1700" dirty="0" err="1"/>
              <a:t>dargestellten</a:t>
            </a:r>
            <a:r>
              <a:rPr lang="en-US" sz="1700" dirty="0"/>
              <a:t> </a:t>
            </a:r>
            <a:r>
              <a:rPr lang="en-US" sz="1700" dirty="0" err="1"/>
              <a:t>Quadranten</a:t>
            </a:r>
            <a:r>
              <a:rPr lang="en-US" sz="1700" dirty="0"/>
              <a:t> </a:t>
            </a:r>
            <a:r>
              <a:rPr lang="en-US" sz="1700" dirty="0" err="1"/>
              <a:t>sind</a:t>
            </a:r>
            <a:r>
              <a:rPr lang="en-US" sz="1700" dirty="0"/>
              <a:t> BB </a:t>
            </a:r>
            <a:r>
              <a:rPr lang="en-US" sz="1700" dirty="0" err="1"/>
              <a:t>zugeordnet</a:t>
            </a:r>
            <a:r>
              <a:rPr lang="en-US" sz="1700" dirty="0"/>
              <a:t> und </a:t>
            </a:r>
            <a:r>
              <a:rPr lang="en-US" sz="1700" dirty="0" err="1"/>
              <a:t>sind</a:t>
            </a:r>
            <a:r>
              <a:rPr lang="en-US" sz="1700" dirty="0"/>
              <a:t> </a:t>
            </a:r>
            <a:r>
              <a:rPr lang="en-US" sz="1700" dirty="0" err="1"/>
              <a:t>vollständig</a:t>
            </a:r>
            <a:r>
              <a:rPr lang="en-US" sz="1700" dirty="0"/>
              <a:t> </a:t>
            </a:r>
            <a:r>
              <a:rPr lang="en-US" sz="1700" dirty="0" err="1"/>
              <a:t>zu</a:t>
            </a:r>
            <a:r>
              <a:rPr lang="en-US" sz="1700" dirty="0"/>
              <a:t> </a:t>
            </a:r>
            <a:r>
              <a:rPr lang="en-US" sz="1700" dirty="0" err="1"/>
              <a:t>erfassen</a:t>
            </a:r>
            <a:endParaRPr lang="en-US" sz="1700" dirty="0"/>
          </a:p>
          <a:p>
            <a:r>
              <a:rPr lang="en-US" sz="1700" dirty="0" err="1"/>
              <a:t>Ausnahme</a:t>
            </a:r>
            <a:r>
              <a:rPr lang="en-US" sz="1700" dirty="0"/>
              <a:t>: SN hat auf </a:t>
            </a:r>
            <a:r>
              <a:rPr lang="en-US" sz="1700" dirty="0" err="1"/>
              <a:t>sächsischer</a:t>
            </a:r>
            <a:r>
              <a:rPr lang="en-US" sz="1700" dirty="0"/>
              <a:t> </a:t>
            </a:r>
            <a:r>
              <a:rPr lang="en-US" sz="1700" dirty="0" err="1"/>
              <a:t>Seite</a:t>
            </a:r>
            <a:r>
              <a:rPr lang="en-US" sz="1700" dirty="0"/>
              <a:t> </a:t>
            </a:r>
            <a:r>
              <a:rPr lang="en-US" sz="1700" dirty="0" err="1"/>
              <a:t>bereits</a:t>
            </a:r>
            <a:r>
              <a:rPr lang="en-US" sz="1700" dirty="0"/>
              <a:t> </a:t>
            </a:r>
            <a:r>
              <a:rPr lang="en-US" sz="1700" dirty="0" err="1"/>
              <a:t>erfasst</a:t>
            </a:r>
            <a:r>
              <a:rPr lang="en-US" sz="1700" dirty="0"/>
              <a:t>, </a:t>
            </a:r>
            <a:r>
              <a:rPr lang="en-US" sz="1700" dirty="0" err="1"/>
              <a:t>d.h.</a:t>
            </a:r>
            <a:r>
              <a:rPr lang="en-US" sz="1700" dirty="0"/>
              <a:t> </a:t>
            </a:r>
            <a:r>
              <a:rPr lang="en-US" sz="1700" dirty="0" err="1"/>
              <a:t>hier</a:t>
            </a:r>
            <a:r>
              <a:rPr lang="en-US" sz="1700" dirty="0"/>
              <a:t> </a:t>
            </a:r>
            <a:r>
              <a:rPr lang="en-US" sz="1700" dirty="0" err="1"/>
              <a:t>ist</a:t>
            </a:r>
            <a:r>
              <a:rPr lang="en-US" sz="1700" dirty="0"/>
              <a:t> es </a:t>
            </a:r>
            <a:r>
              <a:rPr lang="en-US" sz="1700" dirty="0" err="1"/>
              <a:t>möglich</a:t>
            </a:r>
            <a:r>
              <a:rPr lang="en-US" sz="1700" dirty="0"/>
              <a:t>, </a:t>
            </a:r>
            <a:r>
              <a:rPr lang="en-US" sz="1700" dirty="0" err="1"/>
              <a:t>nur</a:t>
            </a:r>
            <a:r>
              <a:rPr lang="en-US" sz="1700" dirty="0"/>
              <a:t> auf </a:t>
            </a:r>
            <a:r>
              <a:rPr lang="en-US" sz="1700" dirty="0" err="1"/>
              <a:t>brandenburger</a:t>
            </a:r>
            <a:r>
              <a:rPr lang="en-US" sz="1700" dirty="0"/>
              <a:t> </a:t>
            </a:r>
            <a:r>
              <a:rPr lang="en-US" sz="1700" dirty="0" err="1"/>
              <a:t>Seite</a:t>
            </a:r>
            <a:r>
              <a:rPr lang="en-US" sz="1700" dirty="0"/>
              <a:t> </a:t>
            </a:r>
            <a:r>
              <a:rPr lang="en-US" sz="1700" dirty="0" err="1"/>
              <a:t>zu</a:t>
            </a:r>
            <a:r>
              <a:rPr lang="en-US" sz="1700" dirty="0"/>
              <a:t> </a:t>
            </a:r>
            <a:r>
              <a:rPr lang="en-US" sz="1700" dirty="0" err="1"/>
              <a:t>erfassen</a:t>
            </a:r>
            <a:endParaRPr lang="en-US" sz="1700" dirty="0"/>
          </a:p>
          <a:p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E72D410-62B8-3D2A-0ABD-5F84778B5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282" y="800099"/>
            <a:ext cx="5430981" cy="5324811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A09129F-24D7-DFC9-B7F9-907A935B4F48}"/>
              </a:ext>
            </a:extLst>
          </p:cNvPr>
          <p:cNvSpPr txBox="1"/>
          <p:nvPr/>
        </p:nvSpPr>
        <p:spPr>
          <a:xfrm>
            <a:off x="6307282" y="6124910"/>
            <a:ext cx="5699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Stand: 20.01.2025</a:t>
            </a:r>
          </a:p>
        </p:txBody>
      </p:sp>
    </p:spTree>
    <p:extLst>
      <p:ext uri="{BB962C8B-B14F-4D97-AF65-F5344CB8AC3E}">
        <p14:creationId xmlns:p14="http://schemas.microsoft.com/office/powerpoint/2010/main" val="30333737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7D200-FB2C-5830-0680-C6A26FE3F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53BAA7-72B7-D3C6-A884-9D1D18108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err="1"/>
              <a:t>Bei</a:t>
            </a:r>
            <a:r>
              <a:rPr lang="en-US" sz="4400" b="1" dirty="0"/>
              <a:t> </a:t>
            </a:r>
            <a:r>
              <a:rPr lang="en-US" sz="4400" b="1" dirty="0" err="1"/>
              <a:t>weiteren</a:t>
            </a:r>
            <a:r>
              <a:rPr lang="en-US" sz="4400" b="1" dirty="0"/>
              <a:t> </a:t>
            </a:r>
            <a:r>
              <a:rPr lang="en-US" sz="4400" b="1" dirty="0" err="1"/>
              <a:t>Fragen</a:t>
            </a:r>
            <a:r>
              <a:rPr lang="en-US" sz="4400" b="1" dirty="0"/>
              <a:t>:</a:t>
            </a:r>
            <a:endParaRPr lang="de-DE" sz="4400" b="1" dirty="0"/>
          </a:p>
        </p:txBody>
      </p:sp>
      <p:sp>
        <p:nvSpPr>
          <p:cNvPr id="11" name="Inhaltsplatzhalter 1">
            <a:extLst>
              <a:ext uri="{FF2B5EF4-FFF2-40B4-BE49-F238E27FC236}">
                <a16:creationId xmlns:a16="http://schemas.microsoft.com/office/drawing/2014/main" id="{7381D0DC-DDA9-1CE7-F6C6-D5629C603E79}"/>
              </a:ext>
            </a:extLst>
          </p:cNvPr>
          <p:cNvSpPr txBox="1">
            <a:spLocks/>
          </p:cNvSpPr>
          <p:nvPr/>
        </p:nvSpPr>
        <p:spPr>
          <a:xfrm>
            <a:off x="5891388" y="1842830"/>
            <a:ext cx="5145735" cy="4608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88240F81-F9E8-1D8D-DC9D-DA413010C3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2178423"/>
            <a:ext cx="10515599" cy="3871539"/>
          </a:xfrm>
        </p:spPr>
        <p:txBody>
          <a:bodyPr>
            <a:normAutofit lnSpcReduction="10000"/>
          </a:bodyPr>
          <a:lstStyle/>
          <a:p>
            <a:r>
              <a:rPr lang="en-US" sz="2200" dirty="0" err="1">
                <a:solidFill>
                  <a:schemeClr val="tx1"/>
                </a:solidFill>
              </a:rPr>
              <a:t>Methodische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Informationen</a:t>
            </a:r>
            <a:r>
              <a:rPr lang="en-US" sz="2200" dirty="0">
                <a:solidFill>
                  <a:schemeClr val="tx1"/>
                </a:solidFill>
              </a:rPr>
              <a:t>: </a:t>
            </a:r>
            <a:r>
              <a:rPr lang="de-DE" sz="2200" u="sng" dirty="0">
                <a:hlinkClick r:id="rId2"/>
              </a:rPr>
              <a:t>https://adebar.dda-web.de/intro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</a:p>
          <a:p>
            <a:r>
              <a:rPr lang="en-US" sz="2200" dirty="0" err="1"/>
              <a:t>Methodische</a:t>
            </a:r>
            <a:r>
              <a:rPr lang="en-US" sz="2200" dirty="0"/>
              <a:t> </a:t>
            </a:r>
            <a:r>
              <a:rPr lang="en-US" sz="2200" dirty="0" err="1"/>
              <a:t>Infos</a:t>
            </a:r>
            <a:r>
              <a:rPr lang="en-US" sz="2200" dirty="0"/>
              <a:t> Brandenburg / </a:t>
            </a:r>
            <a:r>
              <a:rPr lang="en-US" sz="2200" dirty="0" err="1"/>
              <a:t>Fortbildungen</a:t>
            </a:r>
            <a:r>
              <a:rPr lang="en-US" sz="2200" dirty="0"/>
              <a:t> / </a:t>
            </a:r>
            <a:r>
              <a:rPr lang="en-US" sz="2200" dirty="0" err="1"/>
              <a:t>Sonstige</a:t>
            </a:r>
            <a:r>
              <a:rPr lang="en-US" sz="2200" dirty="0"/>
              <a:t> </a:t>
            </a:r>
            <a:r>
              <a:rPr lang="en-US" sz="2200" dirty="0" err="1"/>
              <a:t>Infos</a:t>
            </a:r>
            <a:r>
              <a:rPr lang="en-US" sz="2200" dirty="0"/>
              <a:t>: </a:t>
            </a:r>
            <a:r>
              <a:rPr lang="de-DE" sz="2200" u="sng" dirty="0">
                <a:hlinkClick r:id="rId3"/>
              </a:rPr>
              <a:t>https://www.abbo-info.de/nabu/adebar.php</a:t>
            </a:r>
          </a:p>
          <a:p>
            <a:r>
              <a:rPr lang="en-US" sz="2200" dirty="0"/>
              <a:t>Auf der ABBO-</a:t>
            </a:r>
            <a:r>
              <a:rPr lang="en-US" sz="2200" dirty="0" err="1"/>
              <a:t>Seite</a:t>
            </a:r>
            <a:r>
              <a:rPr lang="en-US" sz="2200" dirty="0"/>
              <a:t> </a:t>
            </a:r>
            <a:r>
              <a:rPr lang="en-US" sz="2200" dirty="0" err="1"/>
              <a:t>finden</a:t>
            </a:r>
            <a:r>
              <a:rPr lang="en-US" sz="2200" dirty="0"/>
              <a:t> </a:t>
            </a:r>
            <a:r>
              <a:rPr lang="en-US" sz="2200" dirty="0" err="1"/>
              <a:t>sich</a:t>
            </a:r>
            <a:r>
              <a:rPr lang="en-US" sz="2200" dirty="0"/>
              <a:t> </a:t>
            </a:r>
            <a:r>
              <a:rPr lang="en-US" sz="2200" dirty="0" err="1"/>
              <a:t>auch</a:t>
            </a:r>
            <a:r>
              <a:rPr lang="en-US" sz="2200" dirty="0"/>
              <a:t> die </a:t>
            </a:r>
            <a:r>
              <a:rPr lang="en-US" sz="2200" dirty="0" err="1"/>
              <a:t>Kontaktdaten</a:t>
            </a:r>
            <a:r>
              <a:rPr lang="en-US" sz="2200" dirty="0"/>
              <a:t> </a:t>
            </a:r>
            <a:r>
              <a:rPr lang="en-US" sz="2200" dirty="0" err="1"/>
              <a:t>aller</a:t>
            </a:r>
            <a:r>
              <a:rPr lang="en-US" sz="2200" dirty="0"/>
              <a:t> </a:t>
            </a:r>
            <a:r>
              <a:rPr lang="en-US" sz="2200" dirty="0" err="1"/>
              <a:t>Regionalkoordinatoren</a:t>
            </a:r>
            <a:endParaRPr lang="en-US" sz="2200" dirty="0"/>
          </a:p>
          <a:p>
            <a:r>
              <a:rPr lang="en-US" sz="2200" dirty="0" err="1">
                <a:solidFill>
                  <a:schemeClr val="tx1"/>
                </a:solidFill>
              </a:rPr>
              <a:t>Neues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Methodenhandbuch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>
                <a:solidFill>
                  <a:schemeClr val="tx1"/>
                </a:solidFill>
              </a:rPr>
              <a:t>(der “</a:t>
            </a:r>
            <a:r>
              <a:rPr lang="en-US" sz="2200" dirty="0" err="1">
                <a:solidFill>
                  <a:schemeClr val="tx1"/>
                </a:solidFill>
              </a:rPr>
              <a:t>Südbeck</a:t>
            </a:r>
            <a:r>
              <a:rPr lang="en-US" sz="2200" dirty="0">
                <a:solidFill>
                  <a:schemeClr val="tx1"/>
                </a:solidFill>
              </a:rPr>
              <a:t>”): </a:t>
            </a:r>
            <a:r>
              <a:rPr lang="en-US" sz="2200" dirty="0" err="1">
                <a:solidFill>
                  <a:schemeClr val="tx1"/>
                </a:solidFill>
              </a:rPr>
              <a:t>derzeit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läuft</a:t>
            </a:r>
            <a:r>
              <a:rPr lang="en-US" sz="2200" dirty="0">
                <a:solidFill>
                  <a:schemeClr val="tx1"/>
                </a:solidFill>
              </a:rPr>
              <a:t> die </a:t>
            </a:r>
            <a:r>
              <a:rPr lang="en-US" sz="2200" dirty="0" err="1">
                <a:solidFill>
                  <a:schemeClr val="tx1"/>
                </a:solidFill>
              </a:rPr>
              <a:t>Prüfung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ob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eine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Bereitstellung</a:t>
            </a:r>
            <a:r>
              <a:rPr lang="en-US" sz="2200" dirty="0">
                <a:solidFill>
                  <a:schemeClr val="tx1"/>
                </a:solidFill>
              </a:rPr>
              <a:t> des Buches für die </a:t>
            </a:r>
            <a:r>
              <a:rPr lang="en-US" sz="2200" dirty="0" err="1">
                <a:solidFill>
                  <a:schemeClr val="tx1"/>
                </a:solidFill>
              </a:rPr>
              <a:t>Adebar-Kartierer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möglich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ist</a:t>
            </a:r>
            <a:endParaRPr lang="en-US" sz="2200" dirty="0">
              <a:solidFill>
                <a:schemeClr val="tx1"/>
              </a:solidFill>
            </a:endParaRPr>
          </a:p>
          <a:p>
            <a:r>
              <a:rPr lang="en-US" sz="2200" dirty="0" err="1"/>
              <a:t>Fahrtkosten</a:t>
            </a:r>
            <a:r>
              <a:rPr lang="en-US" sz="2200" dirty="0"/>
              <a:t>: </a:t>
            </a:r>
            <a:r>
              <a:rPr lang="de-DE" sz="2200" dirty="0"/>
              <a:t>Die ABBO prüft derzeit mögliche Finanzierungsquellen. Bitte wenden Sie sich mit Ihren Fragen vertrauensvoll an uns (Martin Horny: adebar@abbo-info.de)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</a:p>
          <a:p>
            <a:endParaRPr lang="de-DE" dirty="0"/>
          </a:p>
        </p:txBody>
      </p:sp>
      <p:sp>
        <p:nvSpPr>
          <p:cNvPr id="3" name="Datumsplatzhalter 19">
            <a:extLst>
              <a:ext uri="{FF2B5EF4-FFF2-40B4-BE49-F238E27FC236}">
                <a16:creationId xmlns:a16="http://schemas.microsoft.com/office/drawing/2014/main" id="{0DF72D35-BFA3-B47D-0FF2-7D88556941AD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70611" y="6574038"/>
            <a:ext cx="2743200" cy="337128"/>
          </a:xfrm>
        </p:spPr>
        <p:txBody>
          <a:bodyPr/>
          <a:lstStyle/>
          <a:p>
            <a:fld id="{21EFFBD2-5A78-4BDF-9B7E-3517A7EC1CB5}" type="datetime1">
              <a:rPr lang="de-DE" sz="1100" smtClean="0">
                <a:latin typeface="DDASans Light" pitchFamily="50" charset="0"/>
              </a:rPr>
              <a:t>16.02.2025</a:t>
            </a:fld>
            <a:endParaRPr lang="de-DE" sz="1100" dirty="0">
              <a:latin typeface="DDASans Light" pitchFamily="50" charset="0"/>
            </a:endParaRPr>
          </a:p>
        </p:txBody>
      </p:sp>
      <p:sp>
        <p:nvSpPr>
          <p:cNvPr id="6" name="Foliennummernplatzhalter 21">
            <a:extLst>
              <a:ext uri="{FF2B5EF4-FFF2-40B4-BE49-F238E27FC236}">
                <a16:creationId xmlns:a16="http://schemas.microsoft.com/office/drawing/2014/main" id="{7759ACCB-BB7E-F4BD-F45A-69CC6EFEEA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02436" y="6574038"/>
            <a:ext cx="2743200" cy="337128"/>
          </a:xfrm>
        </p:spPr>
        <p:txBody>
          <a:bodyPr/>
          <a:lstStyle/>
          <a:p>
            <a:fld id="{A8D8FC93-0E29-453F-A4EA-D855C7BD4B6F}" type="slidenum">
              <a:rPr lang="de-DE" sz="1100" smtClean="0">
                <a:latin typeface="DDASans Light" pitchFamily="50" charset="0"/>
              </a:rPr>
              <a:pPr/>
              <a:t>46</a:t>
            </a:fld>
            <a:endParaRPr lang="de-DE" sz="1100" dirty="0">
              <a:latin typeface="DDASans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5426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9" descr="Ein Bild, das Wasservögel, Vogel, draußen, Wasservogel enthält.&#10;&#10;Automatisch generierte Beschreibung">
            <a:extLst>
              <a:ext uri="{FF2B5EF4-FFF2-40B4-BE49-F238E27FC236}">
                <a16:creationId xmlns:a16="http://schemas.microsoft.com/office/drawing/2014/main" id="{D26FDF16-495D-26B3-60A1-A9B0344C0B0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3" b="9663"/>
          <a:stretch/>
        </p:blipFill>
        <p:spPr/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A2D703D8-78EA-042C-BEA7-73940FBB2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Vielen Dank für Ihre Aufmerksamkeit!</a:t>
            </a:r>
          </a:p>
        </p:txBody>
      </p:sp>
    </p:spTree>
    <p:extLst>
      <p:ext uri="{BB962C8B-B14F-4D97-AF65-F5344CB8AC3E}">
        <p14:creationId xmlns:p14="http://schemas.microsoft.com/office/powerpoint/2010/main" val="3801792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E8AAE1-520D-C82E-0DD9-51F0DB11D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400" b="1" dirty="0">
                <a:latin typeface="Arial" panose="020B0604020202020204" pitchFamily="34" charset="0"/>
                <a:cs typeface="Arial" panose="020B0604020202020204" pitchFamily="34" charset="0"/>
              </a:rPr>
              <a:t>Verbreitungsänderungen</a:t>
            </a:r>
            <a:endParaRPr lang="de-DE" sz="4400" dirty="0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EE8CA25-3EDF-40D3-EE32-BFD010651E3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BD449D6-7121-E2F8-ABBB-8DE737A0CF0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66AD3C6-DEC7-4DB8-BFDB-4A6E7DEA362D}" type="datetime1">
              <a:rPr lang="de-DE" smtClean="0"/>
              <a:t>16.02.2025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8C2636F-36E3-AC58-8536-3DCF0BA9481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ADEBAR 2 | Ziele, Methoden und Organisation | Ort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BD1DACE-D68C-9A9D-7E9A-F25F5C4B6A2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D8FC93-0E29-453F-A4EA-D855C7BD4B6F}" type="slidenum">
              <a:rPr lang="de-DE" smtClean="0"/>
              <a:pPr/>
              <a:t>5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96647C3-5DE0-2B7B-7FAC-8FAA75EED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2635" y="1796473"/>
            <a:ext cx="3208411" cy="436671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063BAE2-FE95-3CF1-09B3-052D00EB0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6745" y="1796473"/>
            <a:ext cx="3203924" cy="436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831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EC364B-C8AD-655D-908D-8E056695D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F43EF90-57FF-FEBC-A875-3246C3E47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49" y="511456"/>
            <a:ext cx="4114800" cy="5822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596C39D-FFAB-2980-98F2-79ABEBEB9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400" b="1" dirty="0"/>
              <a:t>JA zum neuen ADEBAR!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BD0C7F7-AE26-D452-561D-C530697A07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err="1">
                <a:cs typeface="Calibri Light" panose="020F0302020204030204" pitchFamily="34" charset="0"/>
              </a:rPr>
              <a:t>Rahmenbedingungen</a:t>
            </a:r>
            <a:r>
              <a:rPr lang="en-US" sz="2000" dirty="0">
                <a:cs typeface="Calibri Light" panose="020F0302020204030204" pitchFamily="34" charset="0"/>
              </a:rPr>
              <a:t>:</a:t>
            </a:r>
          </a:p>
          <a:p>
            <a:r>
              <a:rPr lang="en-US" sz="2000" dirty="0" err="1">
                <a:cs typeface="Calibri Light" panose="020F0302020204030204" pitchFamily="34" charset="0"/>
              </a:rPr>
              <a:t>Kartierzeitraum</a:t>
            </a:r>
            <a:r>
              <a:rPr lang="en-US" sz="2000" dirty="0">
                <a:cs typeface="Calibri Light" panose="020F0302020204030204" pitchFamily="34" charset="0"/>
              </a:rPr>
              <a:t>: 2025-2029</a:t>
            </a:r>
          </a:p>
          <a:p>
            <a:r>
              <a:rPr lang="en-US" sz="2000" dirty="0" err="1">
                <a:cs typeface="Calibri Light" panose="020F0302020204030204" pitchFamily="34" charset="0"/>
              </a:rPr>
              <a:t>Kartiereinheit</a:t>
            </a:r>
            <a:r>
              <a:rPr lang="en-US" sz="2000" dirty="0">
                <a:cs typeface="Calibri Light" panose="020F0302020204030204" pitchFamily="34" charset="0"/>
              </a:rPr>
              <a:t>: TK/4</a:t>
            </a:r>
          </a:p>
          <a:p>
            <a:r>
              <a:rPr lang="en-US" sz="2000" dirty="0" err="1">
                <a:cs typeface="Calibri Light" panose="020F0302020204030204" pitchFamily="34" charset="0"/>
              </a:rPr>
              <a:t>Bevorzugt</a:t>
            </a:r>
            <a:r>
              <a:rPr lang="en-US" sz="2000" dirty="0">
                <a:cs typeface="Calibri Light" panose="020F0302020204030204" pitchFamily="34" charset="0"/>
              </a:rPr>
              <a:t> </a:t>
            </a:r>
            <a:r>
              <a:rPr lang="en-US" sz="2000" dirty="0" err="1">
                <a:cs typeface="Calibri Light" panose="020F0302020204030204" pitchFamily="34" charset="0"/>
              </a:rPr>
              <a:t>digitale</a:t>
            </a:r>
            <a:r>
              <a:rPr lang="en-US" sz="2000" dirty="0">
                <a:cs typeface="Calibri Light" panose="020F0302020204030204" pitchFamily="34" charset="0"/>
              </a:rPr>
              <a:t> </a:t>
            </a:r>
            <a:r>
              <a:rPr lang="en-US" sz="2000" dirty="0" err="1">
                <a:cs typeface="Calibri Light" panose="020F0302020204030204" pitchFamily="34" charset="0"/>
              </a:rPr>
              <a:t>Erfassung</a:t>
            </a:r>
            <a:r>
              <a:rPr lang="en-US" sz="2000" dirty="0">
                <a:cs typeface="Calibri Light" panose="020F0302020204030204" pitchFamily="34" charset="0"/>
              </a:rPr>
              <a:t> in </a:t>
            </a:r>
            <a:r>
              <a:rPr lang="en-US" sz="2000" dirty="0" err="1">
                <a:cs typeface="Calibri Light" panose="020F0302020204030204" pitchFamily="34" charset="0"/>
              </a:rPr>
              <a:t>NaturaList</a:t>
            </a:r>
            <a:r>
              <a:rPr lang="en-US" sz="2000" dirty="0">
                <a:cs typeface="Calibri Light" panose="020F0302020204030204" pitchFamily="34" charset="0"/>
              </a:rPr>
              <a:t>, analog </a:t>
            </a:r>
            <a:r>
              <a:rPr lang="en-US" sz="2000" dirty="0" err="1">
                <a:cs typeface="Calibri Light" panose="020F0302020204030204" pitchFamily="34" charset="0"/>
              </a:rPr>
              <a:t>aber</a:t>
            </a:r>
            <a:r>
              <a:rPr lang="en-US" sz="2000" dirty="0">
                <a:cs typeface="Calibri Light" panose="020F0302020204030204" pitchFamily="34" charset="0"/>
              </a:rPr>
              <a:t> </a:t>
            </a:r>
            <a:r>
              <a:rPr lang="en-US" sz="2000" dirty="0" err="1">
                <a:cs typeface="Calibri Light" panose="020F0302020204030204" pitchFamily="34" charset="0"/>
              </a:rPr>
              <a:t>auch</a:t>
            </a:r>
            <a:r>
              <a:rPr lang="en-US" sz="2000" dirty="0">
                <a:cs typeface="Calibri Light" panose="020F0302020204030204" pitchFamily="34" charset="0"/>
              </a:rPr>
              <a:t> </a:t>
            </a:r>
            <a:r>
              <a:rPr lang="en-US" sz="2000" dirty="0" err="1">
                <a:cs typeface="Calibri Light" panose="020F0302020204030204" pitchFamily="34" charset="0"/>
              </a:rPr>
              <a:t>möglich</a:t>
            </a:r>
            <a:endParaRPr lang="en-US" sz="2000" dirty="0">
              <a:cs typeface="Calibri Light" panose="020F0302020204030204" pitchFamily="34" charset="0"/>
            </a:endParaRPr>
          </a:p>
        </p:txBody>
      </p:sp>
      <p:sp>
        <p:nvSpPr>
          <p:cNvPr id="7" name="Datumsplatzhalter 1">
            <a:extLst>
              <a:ext uri="{FF2B5EF4-FFF2-40B4-BE49-F238E27FC236}">
                <a16:creationId xmlns:a16="http://schemas.microsoft.com/office/drawing/2014/main" id="{303FE1DD-B6B0-3BD5-A67A-9B687208AD82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9435" y="6520873"/>
            <a:ext cx="2743200" cy="33712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E563200A-FFB7-4EB2-917D-85F985BF7640}" type="datetime1">
              <a:rPr lang="de-DE" smtClean="0"/>
              <a:t>16.02.2025</a:t>
            </a:fld>
            <a:endParaRPr lang="de-DE" dirty="0"/>
          </a:p>
        </p:txBody>
      </p:sp>
      <p:sp>
        <p:nvSpPr>
          <p:cNvPr id="8" name="Fußzeilenplatzhalter 8">
            <a:extLst>
              <a:ext uri="{FF2B5EF4-FFF2-40B4-BE49-F238E27FC236}">
                <a16:creationId xmlns:a16="http://schemas.microsoft.com/office/drawing/2014/main" id="{3C17920B-3751-78B9-1BCE-8E8E19D0A74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599" y="6520873"/>
            <a:ext cx="4114800" cy="337128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de-DE" dirty="0"/>
              <a:t>ADEBAR 2 | Ziele, Methoden und Organisation | Ort</a:t>
            </a:r>
          </a:p>
        </p:txBody>
      </p:sp>
      <p:sp>
        <p:nvSpPr>
          <p:cNvPr id="9" name="Foliennummernplatzhalter 9">
            <a:extLst>
              <a:ext uri="{FF2B5EF4-FFF2-40B4-BE49-F238E27FC236}">
                <a16:creationId xmlns:a16="http://schemas.microsoft.com/office/drawing/2014/main" id="{7E6369B3-8876-7CC4-45F7-0FCBC772497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02436" y="6520873"/>
            <a:ext cx="2743200" cy="33712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A8D8FC93-0E29-453F-A4EA-D855C7BD4B6F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50526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94E27-5A31-7965-0067-7FD3CD985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E28D6827-70ED-D019-62BE-8E8E598A7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49" y="511456"/>
            <a:ext cx="4114800" cy="5822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614791E-E426-CF3D-B484-8D4CF9325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400" b="1" dirty="0"/>
              <a:t>JA zum neuen ADEBAR!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7E539FB-87F8-8B0B-A966-842AF635FF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2178423"/>
            <a:ext cx="5340349" cy="38715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900" b="1" dirty="0" err="1">
                <a:cs typeface="Calibri Light" panose="020F0302020204030204" pitchFamily="34" charset="0"/>
              </a:rPr>
              <a:t>Ziele</a:t>
            </a:r>
            <a:r>
              <a:rPr lang="en-US" sz="1900" dirty="0">
                <a:cs typeface="Calibri Light" panose="020F0302020204030204" pitchFamily="34" charset="0"/>
              </a:rPr>
              <a:t>: </a:t>
            </a:r>
          </a:p>
          <a:p>
            <a:pPr marL="0" lvl="1" indent="179388"/>
            <a:r>
              <a:rPr lang="en-US" sz="1900" dirty="0" err="1"/>
              <a:t>Artenliste</a:t>
            </a:r>
            <a:r>
              <a:rPr lang="en-US" sz="1900" dirty="0"/>
              <a:t> </a:t>
            </a:r>
            <a:r>
              <a:rPr lang="en-US" sz="1900" dirty="0" err="1"/>
              <a:t>aller</a:t>
            </a:r>
            <a:r>
              <a:rPr lang="en-US" sz="1900" dirty="0"/>
              <a:t> </a:t>
            </a:r>
            <a:r>
              <a:rPr lang="en-US" sz="1900" dirty="0" err="1"/>
              <a:t>Arten</a:t>
            </a:r>
            <a:r>
              <a:rPr lang="en-US" sz="1900" dirty="0"/>
              <a:t> pro TK/4</a:t>
            </a:r>
          </a:p>
          <a:p>
            <a:pPr marL="0" lvl="1" indent="179388"/>
            <a:r>
              <a:rPr lang="en-US" sz="1900" dirty="0" err="1"/>
              <a:t>halbquantitative</a:t>
            </a:r>
            <a:r>
              <a:rPr lang="en-US" sz="1900" dirty="0"/>
              <a:t> </a:t>
            </a:r>
            <a:r>
              <a:rPr lang="en-US" sz="1900" dirty="0" err="1"/>
              <a:t>Verbreitungskarten</a:t>
            </a:r>
            <a:r>
              <a:rPr lang="en-US" sz="1900" dirty="0"/>
              <a:t> </a:t>
            </a:r>
            <a:r>
              <a:rPr lang="en-US" sz="1900" dirty="0" err="1"/>
              <a:t>aller</a:t>
            </a:r>
            <a:r>
              <a:rPr lang="en-US" sz="1900" dirty="0"/>
              <a:t> </a:t>
            </a:r>
            <a:r>
              <a:rPr lang="en-US" sz="1900" dirty="0" err="1"/>
              <a:t>Brutvogelarten</a:t>
            </a:r>
            <a:r>
              <a:rPr lang="en-US" sz="1900" dirty="0"/>
              <a:t> auf  Basis von </a:t>
            </a:r>
            <a:r>
              <a:rPr lang="en-US" sz="1900" dirty="0" err="1"/>
              <a:t>Größenklassen</a:t>
            </a:r>
            <a:endParaRPr lang="en-US" sz="1900" dirty="0"/>
          </a:p>
          <a:p>
            <a:pPr marL="0" lvl="1" indent="179388"/>
            <a:r>
              <a:rPr lang="en-US" sz="1900" dirty="0" err="1"/>
              <a:t>Modellierte</a:t>
            </a:r>
            <a:r>
              <a:rPr lang="en-US" sz="1900" dirty="0"/>
              <a:t> </a:t>
            </a:r>
            <a:r>
              <a:rPr lang="en-US" sz="1900" dirty="0" err="1"/>
              <a:t>Brutverbreitung</a:t>
            </a:r>
            <a:r>
              <a:rPr lang="en-US" sz="1900" dirty="0"/>
              <a:t> </a:t>
            </a:r>
            <a:r>
              <a:rPr lang="en-US" sz="1900" dirty="0" err="1"/>
              <a:t>sehr</a:t>
            </a:r>
            <a:r>
              <a:rPr lang="en-US" sz="1900" dirty="0"/>
              <a:t> </a:t>
            </a:r>
            <a:r>
              <a:rPr lang="en-US" sz="1900" dirty="0" err="1"/>
              <a:t>häufiger</a:t>
            </a:r>
            <a:r>
              <a:rPr lang="en-US" sz="1900" dirty="0"/>
              <a:t> </a:t>
            </a:r>
            <a:r>
              <a:rPr lang="en-US" sz="1900" dirty="0" err="1"/>
              <a:t>Arten</a:t>
            </a:r>
            <a:endParaRPr lang="en-US" sz="1900" dirty="0"/>
          </a:p>
          <a:p>
            <a:r>
              <a:rPr lang="de-DE" sz="1900" dirty="0">
                <a:sym typeface="Wingdings" panose="05000000000000000000" pitchFamily="2" charset="2"/>
              </a:rPr>
              <a:t>Vergleichbarkeit durch gemeinsame und widerspruchsfreie Darstellung der Ergebnisse des ADEBAR 2 zwischen Bund und Bundesländern</a:t>
            </a:r>
          </a:p>
          <a:p>
            <a:r>
              <a:rPr lang="de-DE" sz="1900" dirty="0">
                <a:sym typeface="Wingdings" panose="05000000000000000000" pitchFamily="2" charset="2"/>
              </a:rPr>
              <a:t>Vergleichbarkeit zu ADEBAR 1 und künftigen Atlasprojekten</a:t>
            </a:r>
          </a:p>
        </p:txBody>
      </p:sp>
    </p:spTree>
    <p:extLst>
      <p:ext uri="{BB962C8B-B14F-4D97-AF65-F5344CB8AC3E}">
        <p14:creationId xmlns:p14="http://schemas.microsoft.com/office/powerpoint/2010/main" val="1664072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D9DEA-6320-F4ED-C0AE-0597B20B4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nhaltsplatzhalter 1">
            <a:extLst>
              <a:ext uri="{FF2B5EF4-FFF2-40B4-BE49-F238E27FC236}">
                <a16:creationId xmlns:a16="http://schemas.microsoft.com/office/drawing/2014/main" id="{7B96C364-06FD-95AD-EFEA-833596937962}"/>
              </a:ext>
            </a:extLst>
          </p:cNvPr>
          <p:cNvSpPr txBox="1">
            <a:spLocks/>
          </p:cNvSpPr>
          <p:nvPr/>
        </p:nvSpPr>
        <p:spPr>
          <a:xfrm>
            <a:off x="4494576" y="1708470"/>
            <a:ext cx="5145735" cy="4608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057D0DF7-B6A9-D853-7705-28047AA60992}"/>
              </a:ext>
            </a:extLst>
          </p:cNvPr>
          <p:cNvSpPr txBox="1"/>
          <p:nvPr/>
        </p:nvSpPr>
        <p:spPr>
          <a:xfrm>
            <a:off x="9012466" y="4908680"/>
            <a:ext cx="1226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>
                    <a:lumMod val="95000"/>
                  </a:schemeClr>
                </a:solidFill>
                <a:latin typeface="DDASans"/>
              </a:rPr>
              <a:t>J. Brüggeshemke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5E0D21D4-FC29-71D3-0AF7-7F56819559B2}"/>
              </a:ext>
            </a:extLst>
          </p:cNvPr>
          <p:cNvSpPr/>
          <p:nvPr/>
        </p:nvSpPr>
        <p:spPr>
          <a:xfrm>
            <a:off x="838198" y="703155"/>
            <a:ext cx="10515597" cy="968741"/>
          </a:xfrm>
          <a:prstGeom prst="rect">
            <a:avLst/>
          </a:prstGeom>
          <a:solidFill>
            <a:srgbClr val="C8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+mj-lt"/>
                <a:ea typeface="Cambria" panose="02040503050406030204" pitchFamily="18" charset="0"/>
              </a:rPr>
              <a:t>ADEBAR-DATENPOOL</a:t>
            </a:r>
          </a:p>
          <a:p>
            <a:pPr algn="ctr"/>
            <a:r>
              <a:rPr lang="de-DE" dirty="0">
                <a:latin typeface="+mj-lt"/>
                <a:ea typeface="Cambria" panose="02040503050406030204" pitchFamily="18" charset="0"/>
              </a:rPr>
              <a:t>Nutzung aller Kenntnisse und aller fachlich belastbaren und geprüften Datenquellen (Fokus: 2025-2029) auf Grundlage von TK/4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7DEC1F44-ACBD-EB6E-A184-6803CD0D8AEC}"/>
              </a:ext>
            </a:extLst>
          </p:cNvPr>
          <p:cNvGrpSpPr/>
          <p:nvPr/>
        </p:nvGrpSpPr>
        <p:grpSpPr>
          <a:xfrm>
            <a:off x="833537" y="2167349"/>
            <a:ext cx="2592288" cy="3970319"/>
            <a:chOff x="833537" y="2167349"/>
            <a:chExt cx="2592288" cy="3970319"/>
          </a:xfrm>
        </p:grpSpPr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052BA5A0-D09D-A3F4-839B-60AA672997E0}"/>
                </a:ext>
              </a:extLst>
            </p:cNvPr>
            <p:cNvSpPr txBox="1">
              <a:spLocks/>
            </p:cNvSpPr>
            <p:nvPr/>
          </p:nvSpPr>
          <p:spPr>
            <a:xfrm>
              <a:off x="833537" y="2167349"/>
              <a:ext cx="2592288" cy="3970318"/>
            </a:xfrm>
            <a:prstGeom prst="rect">
              <a:avLst/>
            </a:prstGeom>
            <a:solidFill>
              <a:srgbClr val="C80000"/>
            </a:solidFill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  <a:latin typeface="+mj-lt"/>
                  <a:ea typeface="Cambria" panose="02040503050406030204" pitchFamily="18" charset="0"/>
                </a:rPr>
                <a:t>ADEBAR-LISTE</a:t>
              </a:r>
            </a:p>
            <a:p>
              <a:pPr algn="ctr"/>
              <a:r>
                <a:rPr lang="de-DE" sz="1400" dirty="0">
                  <a:solidFill>
                    <a:schemeClr val="bg1"/>
                  </a:solidFill>
                  <a:latin typeface="+mj-lt"/>
                  <a:ea typeface="Cambria" panose="02040503050406030204" pitchFamily="18" charset="0"/>
                </a:rPr>
                <a:t>(Alle Arten / Auswahl)</a:t>
              </a:r>
            </a:p>
            <a:p>
              <a:pPr algn="ctr"/>
              <a:endParaRPr lang="de-DE" sz="1400" dirty="0">
                <a:solidFill>
                  <a:schemeClr val="bg1"/>
                </a:solidFill>
                <a:latin typeface="+mj-lt"/>
                <a:ea typeface="Cambria" panose="02040503050406030204" pitchFamily="18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sz="1100" dirty="0">
                  <a:solidFill>
                    <a:schemeClr val="bg1"/>
                  </a:solidFill>
                  <a:latin typeface="+mj-lt"/>
                  <a:ea typeface="Cambria" panose="02040503050406030204" pitchFamily="18" charset="0"/>
                </a:rPr>
                <a:t>Explizit im Rahmen von ADEBAR erhobene Daten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sz="1100" dirty="0">
                  <a:solidFill>
                    <a:schemeClr val="bg1"/>
                  </a:solidFill>
                  <a:latin typeface="+mj-lt"/>
                  <a:ea typeface="Cambria" panose="02040503050406030204" pitchFamily="18" charset="0"/>
                </a:rPr>
                <a:t>Mobil im Gelände (Android, iOS)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sz="1100" dirty="0">
                  <a:solidFill>
                    <a:schemeClr val="bg1"/>
                  </a:solidFill>
                  <a:latin typeface="+mj-lt"/>
                  <a:ea typeface="Cambria" panose="02040503050406030204" pitchFamily="18" charset="0"/>
                </a:rPr>
                <a:t>Analog, Karten mit QR-Code</a:t>
              </a:r>
            </a:p>
            <a:p>
              <a:endParaRPr lang="de-DE" sz="1200" dirty="0">
                <a:solidFill>
                  <a:schemeClr val="bg1"/>
                </a:solidFill>
                <a:latin typeface="+mj-lt"/>
                <a:ea typeface="Cambria" panose="02040503050406030204" pitchFamily="18" charset="0"/>
              </a:endParaRPr>
            </a:p>
            <a:p>
              <a:endParaRPr lang="de-DE" sz="1200" dirty="0">
                <a:solidFill>
                  <a:schemeClr val="bg1"/>
                </a:solidFill>
                <a:latin typeface="+mj-lt"/>
                <a:ea typeface="Cambria" panose="02040503050406030204" pitchFamily="18" charset="0"/>
              </a:endParaRPr>
            </a:p>
            <a:p>
              <a:endParaRPr lang="de-DE" sz="800" dirty="0">
                <a:solidFill>
                  <a:schemeClr val="bg1"/>
                </a:solidFill>
                <a:latin typeface="+mj-lt"/>
                <a:ea typeface="Cambria" panose="02040503050406030204" pitchFamily="18" charset="0"/>
              </a:endParaRPr>
            </a:p>
            <a:p>
              <a:pPr algn="ctr"/>
              <a:endParaRPr lang="de-DE" dirty="0">
                <a:solidFill>
                  <a:schemeClr val="bg1"/>
                </a:solidFill>
              </a:endParaRPr>
            </a:p>
            <a:p>
              <a:pPr algn="ctr"/>
              <a:endParaRPr lang="de-DE" dirty="0">
                <a:solidFill>
                  <a:schemeClr val="bg1"/>
                </a:solidFill>
              </a:endParaRPr>
            </a:p>
            <a:p>
              <a:pPr algn="ctr"/>
              <a:endParaRPr lang="de-DE" dirty="0">
                <a:solidFill>
                  <a:schemeClr val="bg1"/>
                </a:solidFill>
              </a:endParaRPr>
            </a:p>
            <a:p>
              <a:pPr algn="ctr"/>
              <a:endParaRPr lang="de-DE" dirty="0">
                <a:solidFill>
                  <a:schemeClr val="bg1"/>
                </a:solidFill>
              </a:endParaRPr>
            </a:p>
            <a:p>
              <a:pPr algn="ctr"/>
              <a:endParaRPr lang="de-DE" dirty="0">
                <a:solidFill>
                  <a:schemeClr val="bg1"/>
                </a:solidFill>
              </a:endParaRPr>
            </a:p>
            <a:p>
              <a:pPr algn="ctr"/>
              <a:endParaRPr lang="de-DE" dirty="0">
                <a:solidFill>
                  <a:schemeClr val="bg1"/>
                </a:solidFill>
              </a:endParaRPr>
            </a:p>
            <a:p>
              <a:pPr algn="ctr"/>
              <a:endParaRPr lang="de-DE" dirty="0">
                <a:solidFill>
                  <a:schemeClr val="bg1"/>
                </a:solidFill>
              </a:endParaRPr>
            </a:p>
          </p:txBody>
        </p:sp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AA58C386-ECAC-BE69-74B5-7585F432FF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313" y="3646056"/>
              <a:ext cx="1680737" cy="249161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2A45BB54-8A5E-E2E7-384F-50C61AB9A77F}"/>
              </a:ext>
            </a:extLst>
          </p:cNvPr>
          <p:cNvGrpSpPr/>
          <p:nvPr/>
        </p:nvGrpSpPr>
        <p:grpSpPr>
          <a:xfrm>
            <a:off x="8755974" y="2166844"/>
            <a:ext cx="2592288" cy="3954929"/>
            <a:chOff x="8755974" y="2166844"/>
            <a:chExt cx="2592288" cy="3954929"/>
          </a:xfrm>
        </p:grpSpPr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12BAF5FD-819C-A03D-7B04-9B7ACD53D8F9}"/>
                </a:ext>
              </a:extLst>
            </p:cNvPr>
            <p:cNvSpPr txBox="1"/>
            <p:nvPr/>
          </p:nvSpPr>
          <p:spPr>
            <a:xfrm>
              <a:off x="8755974" y="2166844"/>
              <a:ext cx="2592288" cy="3954929"/>
            </a:xfrm>
            <a:prstGeom prst="rect">
              <a:avLst/>
            </a:prstGeom>
            <a:solidFill>
              <a:srgbClr val="0061A1"/>
            </a:solidFill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  <a:latin typeface="+mj-lt"/>
                  <a:ea typeface="Cambria" panose="02040503050406030204" pitchFamily="18" charset="0"/>
                </a:rPr>
                <a:t>ADEBAR-ZUSATZDATEN</a:t>
              </a:r>
            </a:p>
            <a:p>
              <a:pPr algn="ctr"/>
              <a:endParaRPr lang="de-DE" sz="300" dirty="0">
                <a:solidFill>
                  <a:schemeClr val="bg1"/>
                </a:solidFill>
                <a:latin typeface="+mj-lt"/>
                <a:ea typeface="Cambria" panose="02040503050406030204" pitchFamily="18" charset="0"/>
              </a:endParaRPr>
            </a:p>
            <a:p>
              <a:pPr algn="ctr"/>
              <a:endParaRPr lang="de-DE" sz="300" dirty="0">
                <a:solidFill>
                  <a:schemeClr val="bg1"/>
                </a:solidFill>
                <a:latin typeface="+mj-lt"/>
                <a:ea typeface="Cambria" panose="02040503050406030204" pitchFamily="18" charset="0"/>
              </a:endParaRPr>
            </a:p>
            <a:p>
              <a:pPr algn="ctr"/>
              <a:endParaRPr lang="de-DE" sz="300" dirty="0">
                <a:solidFill>
                  <a:schemeClr val="bg1"/>
                </a:solidFill>
                <a:latin typeface="+mj-lt"/>
                <a:ea typeface="Cambria" panose="02040503050406030204" pitchFamily="18" charset="0"/>
              </a:endParaRPr>
            </a:p>
            <a:p>
              <a:pPr algn="ctr"/>
              <a:endParaRPr lang="de-DE" sz="300" dirty="0">
                <a:solidFill>
                  <a:schemeClr val="bg1"/>
                </a:solidFill>
                <a:latin typeface="+mj-lt"/>
                <a:ea typeface="Cambria" panose="02040503050406030204" pitchFamily="18" charset="0"/>
              </a:endParaRPr>
            </a:p>
            <a:p>
              <a:pPr algn="ctr"/>
              <a:endParaRPr lang="de-DE" sz="300" dirty="0">
                <a:solidFill>
                  <a:schemeClr val="bg1"/>
                </a:solidFill>
                <a:latin typeface="+mj-lt"/>
                <a:ea typeface="Cambria" panose="02040503050406030204" pitchFamily="18" charset="0"/>
              </a:endParaRPr>
            </a:p>
            <a:p>
              <a:pPr algn="ctr"/>
              <a:endParaRPr lang="de-DE" sz="300" dirty="0">
                <a:solidFill>
                  <a:schemeClr val="bg1"/>
                </a:solidFill>
                <a:latin typeface="+mj-lt"/>
                <a:ea typeface="Cambria" panose="02040503050406030204" pitchFamily="18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de-DE" sz="1100" dirty="0">
                  <a:solidFill>
                    <a:schemeClr val="bg1"/>
                  </a:solidFill>
                  <a:latin typeface="+mj-lt"/>
                  <a:ea typeface="Cambria" panose="02040503050406030204" pitchFamily="18" charset="0"/>
                </a:rPr>
                <a:t>SPA-Kartierungen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de-DE" sz="1100" dirty="0">
                  <a:solidFill>
                    <a:schemeClr val="bg1"/>
                  </a:solidFill>
                  <a:latin typeface="+mj-lt"/>
                  <a:ea typeface="Cambria" panose="02040503050406030204" pitchFamily="18" charset="0"/>
                </a:rPr>
                <a:t>Forschungsprojekte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de-DE" sz="1100" dirty="0">
                  <a:solidFill>
                    <a:schemeClr val="bg1"/>
                  </a:solidFill>
                  <a:latin typeface="+mj-lt"/>
                  <a:ea typeface="Cambria" panose="02040503050406030204" pitchFamily="18" charset="0"/>
                </a:rPr>
                <a:t>Datenbestände der Länder und Regionalgruppen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de-DE" sz="1100" dirty="0" err="1">
                  <a:solidFill>
                    <a:schemeClr val="bg1"/>
                  </a:solidFill>
                  <a:latin typeface="+mj-lt"/>
                  <a:ea typeface="Cambria" panose="02040503050406030204" pitchFamily="18" charset="0"/>
                </a:rPr>
                <a:t>Ornitho</a:t>
              </a:r>
              <a:r>
                <a:rPr lang="de-DE" sz="1100" dirty="0">
                  <a:solidFill>
                    <a:schemeClr val="bg1"/>
                  </a:solidFill>
                  <a:latin typeface="+mj-lt"/>
                  <a:ea typeface="Cambria" panose="02040503050406030204" pitchFamily="18" charset="0"/>
                </a:rPr>
                <a:t>-Gelegenheitsbeobachtungen</a:t>
              </a:r>
              <a:endParaRPr lang="de-DE" sz="11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endParaRPr lang="de-DE" sz="11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endParaRPr lang="de-DE" sz="11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endParaRPr lang="de-DE" sz="11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endParaRPr lang="de-DE" sz="11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endParaRPr lang="de-DE" sz="11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endParaRPr lang="de-DE" sz="11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endParaRPr lang="de-DE" sz="11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endParaRPr lang="de-DE" sz="11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endParaRPr lang="de-DE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endParaRPr lang="de-DE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endParaRPr lang="de-DE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endParaRPr lang="de-DE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1B24700C-8967-7375-2997-1A7CE5738F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5741" y="3654277"/>
              <a:ext cx="1972754" cy="24550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76FADD0C-CE1B-7CA7-A040-1A05458BBECD}"/>
              </a:ext>
            </a:extLst>
          </p:cNvPr>
          <p:cNvCxnSpPr/>
          <p:nvPr/>
        </p:nvCxnSpPr>
        <p:spPr>
          <a:xfrm>
            <a:off x="2163497" y="1642582"/>
            <a:ext cx="0" cy="324000"/>
          </a:xfrm>
          <a:prstGeom prst="straightConnector1">
            <a:avLst/>
          </a:prstGeom>
          <a:ln w="34925">
            <a:solidFill>
              <a:srgbClr val="C8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7F5C94EE-D61C-6403-2FF6-D922A2F7711D}"/>
              </a:ext>
            </a:extLst>
          </p:cNvPr>
          <p:cNvCxnSpPr/>
          <p:nvPr/>
        </p:nvCxnSpPr>
        <p:spPr>
          <a:xfrm>
            <a:off x="6012115" y="1671896"/>
            <a:ext cx="0" cy="324000"/>
          </a:xfrm>
          <a:prstGeom prst="straightConnector1">
            <a:avLst/>
          </a:prstGeom>
          <a:ln w="34925">
            <a:solidFill>
              <a:srgbClr val="0061A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5B763430-2892-36DD-5843-D225AB2979B7}"/>
              </a:ext>
            </a:extLst>
          </p:cNvPr>
          <p:cNvCxnSpPr/>
          <p:nvPr/>
        </p:nvCxnSpPr>
        <p:spPr>
          <a:xfrm>
            <a:off x="10052118" y="1671896"/>
            <a:ext cx="0" cy="324000"/>
          </a:xfrm>
          <a:prstGeom prst="straightConnector1">
            <a:avLst/>
          </a:prstGeom>
          <a:ln w="34925">
            <a:solidFill>
              <a:srgbClr val="0061A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706C91F5-1273-DFDD-0DED-59B5415349BC}"/>
              </a:ext>
            </a:extLst>
          </p:cNvPr>
          <p:cNvGrpSpPr/>
          <p:nvPr/>
        </p:nvGrpSpPr>
        <p:grpSpPr>
          <a:xfrm>
            <a:off x="4794756" y="2167349"/>
            <a:ext cx="2592288" cy="3970318"/>
            <a:chOff x="4412652" y="2167349"/>
            <a:chExt cx="2592288" cy="3970318"/>
          </a:xfrm>
        </p:grpSpPr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2E807680-C73C-E332-1AA7-9303E1D312E0}"/>
                </a:ext>
              </a:extLst>
            </p:cNvPr>
            <p:cNvSpPr txBox="1"/>
            <p:nvPr/>
          </p:nvSpPr>
          <p:spPr>
            <a:xfrm>
              <a:off x="4412652" y="2167349"/>
              <a:ext cx="2592288" cy="3970318"/>
            </a:xfrm>
            <a:prstGeom prst="rect">
              <a:avLst/>
            </a:prstGeom>
            <a:solidFill>
              <a:srgbClr val="0061A1"/>
            </a:solidFill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  <a:latin typeface="+mj-lt"/>
                  <a:ea typeface="Cambria" panose="02040503050406030204" pitchFamily="18" charset="0"/>
                </a:rPr>
                <a:t>MONITORINGDATEN</a:t>
              </a:r>
            </a:p>
            <a:p>
              <a:pPr algn="ctr"/>
              <a:endParaRPr lang="de-DE" dirty="0">
                <a:solidFill>
                  <a:schemeClr val="bg1"/>
                </a:solidFill>
                <a:latin typeface="+mj-lt"/>
                <a:ea typeface="Cambria" panose="02040503050406030204" pitchFamily="18" charset="0"/>
              </a:endParaRPr>
            </a:p>
            <a:p>
              <a:pPr algn="ctr"/>
              <a:r>
                <a:rPr lang="de-DE" dirty="0" err="1">
                  <a:solidFill>
                    <a:schemeClr val="bg1"/>
                  </a:solidFill>
                  <a:latin typeface="+mj-lt"/>
                  <a:ea typeface="Cambria" panose="02040503050406030204" pitchFamily="18" charset="0"/>
                </a:rPr>
                <a:t>MsB</a:t>
              </a:r>
              <a:r>
                <a:rPr lang="de-DE" dirty="0">
                  <a:solidFill>
                    <a:schemeClr val="bg1"/>
                  </a:solidFill>
                  <a:latin typeface="+mj-lt"/>
                  <a:ea typeface="Cambria" panose="02040503050406030204" pitchFamily="18" charset="0"/>
                </a:rPr>
                <a:t>, </a:t>
              </a:r>
              <a:r>
                <a:rPr lang="de-DE" dirty="0" err="1">
                  <a:solidFill>
                    <a:schemeClr val="bg1"/>
                  </a:solidFill>
                  <a:latin typeface="+mj-lt"/>
                  <a:ea typeface="Cambria" panose="02040503050406030204" pitchFamily="18" charset="0"/>
                </a:rPr>
                <a:t>MhB</a:t>
              </a:r>
              <a:endParaRPr lang="de-DE" dirty="0">
                <a:solidFill>
                  <a:schemeClr val="bg1"/>
                </a:solidFill>
              </a:endParaRPr>
            </a:p>
            <a:p>
              <a:pPr algn="ctr"/>
              <a:endParaRPr lang="de-DE" dirty="0">
                <a:solidFill>
                  <a:schemeClr val="bg1"/>
                </a:solidFill>
              </a:endParaRPr>
            </a:p>
            <a:p>
              <a:pPr algn="ctr"/>
              <a:endParaRPr lang="de-DE" dirty="0">
                <a:solidFill>
                  <a:schemeClr val="bg1"/>
                </a:solidFill>
              </a:endParaRPr>
            </a:p>
            <a:p>
              <a:pPr algn="ctr"/>
              <a:endParaRPr lang="de-DE" dirty="0">
                <a:solidFill>
                  <a:schemeClr val="bg1"/>
                </a:solidFill>
              </a:endParaRPr>
            </a:p>
            <a:p>
              <a:pPr algn="ctr"/>
              <a:endParaRPr lang="de-DE" dirty="0">
                <a:solidFill>
                  <a:schemeClr val="bg1"/>
                </a:solidFill>
              </a:endParaRPr>
            </a:p>
            <a:p>
              <a:pPr algn="ctr"/>
              <a:endParaRPr lang="de-DE" dirty="0">
                <a:solidFill>
                  <a:schemeClr val="bg1"/>
                </a:solidFill>
              </a:endParaRPr>
            </a:p>
            <a:p>
              <a:pPr algn="ctr"/>
              <a:endParaRPr lang="de-DE" dirty="0">
                <a:solidFill>
                  <a:schemeClr val="bg1"/>
                </a:solidFill>
              </a:endParaRPr>
            </a:p>
            <a:p>
              <a:pPr algn="ctr"/>
              <a:endParaRPr lang="de-DE" dirty="0">
                <a:solidFill>
                  <a:schemeClr val="bg1"/>
                </a:solidFill>
              </a:endParaRPr>
            </a:p>
            <a:p>
              <a:pPr algn="ctr"/>
              <a:endParaRPr lang="de-DE" dirty="0">
                <a:solidFill>
                  <a:schemeClr val="bg1"/>
                </a:solidFill>
              </a:endParaRPr>
            </a:p>
            <a:p>
              <a:pPr algn="ctr"/>
              <a:endParaRPr lang="de-DE" dirty="0">
                <a:solidFill>
                  <a:schemeClr val="bg1"/>
                </a:solidFill>
              </a:endParaRPr>
            </a:p>
            <a:p>
              <a:pPr algn="ctr"/>
              <a:endParaRPr lang="de-DE" dirty="0">
                <a:solidFill>
                  <a:schemeClr val="bg1"/>
                </a:solidFill>
              </a:endParaRPr>
            </a:p>
            <a:p>
              <a:pPr algn="ctr"/>
              <a:endParaRPr lang="de-DE" dirty="0">
                <a:solidFill>
                  <a:schemeClr val="bg1"/>
                </a:solidFill>
              </a:endParaRPr>
            </a:p>
          </p:txBody>
        </p:sp>
        <p:pic>
          <p:nvPicPr>
            <p:cNvPr id="35" name="Grafik 34">
              <a:extLst>
                <a:ext uri="{FF2B5EF4-FFF2-40B4-BE49-F238E27FC236}">
                  <a16:creationId xmlns:a16="http://schemas.microsoft.com/office/drawing/2014/main" id="{B373F448-0919-2F7A-296D-613172E9C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4" r="31952" b="3225"/>
            <a:stretch/>
          </p:blipFill>
          <p:spPr>
            <a:xfrm>
              <a:off x="4807968" y="3635990"/>
              <a:ext cx="1801656" cy="249161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4" name="Datumsplatzhalter 1">
            <a:extLst>
              <a:ext uri="{FF2B5EF4-FFF2-40B4-BE49-F238E27FC236}">
                <a16:creationId xmlns:a16="http://schemas.microsoft.com/office/drawing/2014/main" id="{CBBBA15A-E3C7-F6EF-B216-79BA1CB856AC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9435" y="6520873"/>
            <a:ext cx="2743200" cy="33712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E563200A-FFB7-4EB2-917D-85F985BF7640}" type="datetime1">
              <a:rPr lang="de-DE" smtClean="0"/>
              <a:t>16.02.2025</a:t>
            </a:fld>
            <a:endParaRPr lang="de-DE" dirty="0"/>
          </a:p>
        </p:txBody>
      </p:sp>
      <p:sp>
        <p:nvSpPr>
          <p:cNvPr id="8" name="Fußzeilenplatzhalter 8">
            <a:extLst>
              <a:ext uri="{FF2B5EF4-FFF2-40B4-BE49-F238E27FC236}">
                <a16:creationId xmlns:a16="http://schemas.microsoft.com/office/drawing/2014/main" id="{C66AB929-3775-A677-3FA8-06B13D003BD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599" y="6520873"/>
            <a:ext cx="4114800" cy="337128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de-DE" dirty="0"/>
              <a:t>ADEBAR 2 | Ziele, Methoden und Organisation | Ort</a:t>
            </a:r>
          </a:p>
        </p:txBody>
      </p:sp>
      <p:sp>
        <p:nvSpPr>
          <p:cNvPr id="9" name="Foliennummernplatzhalter 9">
            <a:extLst>
              <a:ext uri="{FF2B5EF4-FFF2-40B4-BE49-F238E27FC236}">
                <a16:creationId xmlns:a16="http://schemas.microsoft.com/office/drawing/2014/main" id="{5FCA6060-5077-1409-ED81-8A4EA243602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02436" y="6520873"/>
            <a:ext cx="2743200" cy="33712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A8D8FC93-0E29-453F-A4EA-D855C7BD4B6F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0209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F00F6-B98A-9300-AA9A-E7ED91CCF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F4A9F9-42BD-359D-0CEB-F937A3BD6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400" b="1" dirty="0"/>
              <a:t>Erfassungsmethode</a:t>
            </a:r>
            <a:endParaRPr lang="de-DE" b="1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51B0500-D5BC-7A63-F695-6852F880A3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de-DE" sz="2000" dirty="0"/>
              <a:t>Alle explizit für ADEBAR 2 erhobenen Erfassungen erfolgen als Beobachtungsliste (Erfassungsprojekt ADEBAR-Liste)</a:t>
            </a:r>
          </a:p>
          <a:p>
            <a:r>
              <a:rPr lang="de-DE" sz="2000" dirty="0"/>
              <a:t>Direkt über NaturaList, nachträglich in ornitho oder analog mit anschließender Digitalisierung</a:t>
            </a:r>
          </a:p>
          <a:p>
            <a:r>
              <a:rPr lang="de-DE" sz="2000" dirty="0"/>
              <a:t>Dokumentation des zeitlichen Aufwands (Listenbeginn/-ende) und der räumlichen Verortung (GPS-Tracking bei NaturaList-Nutzung)</a:t>
            </a:r>
          </a:p>
          <a:p>
            <a:endParaRPr lang="de-DE" dirty="0"/>
          </a:p>
        </p:txBody>
      </p:sp>
      <p:sp>
        <p:nvSpPr>
          <p:cNvPr id="9" name="Datumsplatzhalter 1">
            <a:extLst>
              <a:ext uri="{FF2B5EF4-FFF2-40B4-BE49-F238E27FC236}">
                <a16:creationId xmlns:a16="http://schemas.microsoft.com/office/drawing/2014/main" id="{E5C4E3F7-9ACF-50FE-D06C-6D1B942FC4F7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E563200A-FFB7-4EB2-917D-85F985BF7640}" type="datetime1">
              <a:rPr lang="de-DE" smtClean="0"/>
              <a:t>16.02.2025</a:t>
            </a:fld>
            <a:endParaRPr lang="de-DE" dirty="0"/>
          </a:p>
        </p:txBody>
      </p:sp>
      <p:sp>
        <p:nvSpPr>
          <p:cNvPr id="10" name="Fußzeilenplatzhalter 8">
            <a:extLst>
              <a:ext uri="{FF2B5EF4-FFF2-40B4-BE49-F238E27FC236}">
                <a16:creationId xmlns:a16="http://schemas.microsoft.com/office/drawing/2014/main" id="{7E326E2D-FC6F-4DDF-B27C-70F2CAC0C18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de-DE" dirty="0"/>
              <a:t>ADEBAR 2 | Ziele, Methoden und Organisation | Ort</a:t>
            </a:r>
          </a:p>
        </p:txBody>
      </p:sp>
      <p:sp>
        <p:nvSpPr>
          <p:cNvPr id="11" name="Foliennummernplatzhalter 9">
            <a:extLst>
              <a:ext uri="{FF2B5EF4-FFF2-40B4-BE49-F238E27FC236}">
                <a16:creationId xmlns:a16="http://schemas.microsoft.com/office/drawing/2014/main" id="{2DE6A188-3C88-5175-0DD3-9BF2F197AF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A8D8FC93-0E29-453F-A4EA-D855C7BD4B6F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8756474-15DC-11BA-D6A1-B8DA1D0F7D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0" b="29969"/>
          <a:stretch/>
        </p:blipFill>
        <p:spPr>
          <a:xfrm>
            <a:off x="6178550" y="2178423"/>
            <a:ext cx="2846294" cy="38715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01CF9EE-99E5-C0D6-7C4F-A2584D5C49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0" b="23310"/>
          <a:stretch/>
        </p:blipFill>
        <p:spPr>
          <a:xfrm>
            <a:off x="8812042" y="2178423"/>
            <a:ext cx="2541757" cy="387153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7973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2584</Words>
  <Application>Microsoft Office PowerPoint</Application>
  <PresentationFormat>Breitbild</PresentationFormat>
  <Paragraphs>483</Paragraphs>
  <Slides>47</Slides>
  <Notes>36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47</vt:i4>
      </vt:variant>
    </vt:vector>
  </HeadingPairs>
  <TitlesOfParts>
    <vt:vector size="59" baseType="lpstr">
      <vt:lpstr>Aptos</vt:lpstr>
      <vt:lpstr>Aptos Display</vt:lpstr>
      <vt:lpstr>Arial</vt:lpstr>
      <vt:lpstr>Calibri</vt:lpstr>
      <vt:lpstr>Calibri Light</vt:lpstr>
      <vt:lpstr>Cambria</vt:lpstr>
      <vt:lpstr>DDASans</vt:lpstr>
      <vt:lpstr>DDASans Light</vt:lpstr>
      <vt:lpstr>DDASans Med</vt:lpstr>
      <vt:lpstr>Symbol</vt:lpstr>
      <vt:lpstr>Wingdings</vt:lpstr>
      <vt:lpstr>Office</vt:lpstr>
      <vt:lpstr>ADEBAR 2</vt:lpstr>
      <vt:lpstr>Brauchen wir einen neuen ADEBAR?</vt:lpstr>
      <vt:lpstr>PowerPoint-Präsentation</vt:lpstr>
      <vt:lpstr>PowerPoint-Präsentation</vt:lpstr>
      <vt:lpstr>Verbreitungsänderungen</vt:lpstr>
      <vt:lpstr>JA zum neuen ADEBAR!</vt:lpstr>
      <vt:lpstr>JA zum neuen ADEBAR!</vt:lpstr>
      <vt:lpstr>PowerPoint-Präsentation</vt:lpstr>
      <vt:lpstr>Erfassungsmethode</vt:lpstr>
      <vt:lpstr>Erfassungsmethode</vt:lpstr>
      <vt:lpstr>Erfassungsmethode</vt:lpstr>
      <vt:lpstr>PowerPoint-Präsentation</vt:lpstr>
      <vt:lpstr>PowerPoint-Präsentation</vt:lpstr>
      <vt:lpstr>Erfassungsmethode</vt:lpstr>
      <vt:lpstr>Erfassungsmethode</vt:lpstr>
      <vt:lpstr>Liste zu modellierender Arten</vt:lpstr>
      <vt:lpstr>“Marktlücke”?</vt:lpstr>
      <vt:lpstr>Darstellung in NaturaList</vt:lpstr>
      <vt:lpstr>PowerPoint-Präsentation</vt:lpstr>
      <vt:lpstr>PowerPoint-Präsentation</vt:lpstr>
      <vt:lpstr>PowerPoint-Präsentation</vt:lpstr>
      <vt:lpstr>PowerPoint-Präsentation</vt:lpstr>
      <vt:lpstr>Analoge Erfassung</vt:lpstr>
      <vt:lpstr>PowerPoint-Präsentation</vt:lpstr>
      <vt:lpstr>Kartieraufwand</vt:lpstr>
      <vt:lpstr>Kartieraufwand</vt:lpstr>
      <vt:lpstr>Kartieraufwand</vt:lpstr>
      <vt:lpstr>Kartieraufwand</vt:lpstr>
      <vt:lpstr>Kartieraufwand</vt:lpstr>
      <vt:lpstr>Kartieraufwand</vt:lpstr>
      <vt:lpstr>Kartieraufwand</vt:lpstr>
      <vt:lpstr>ADEBAR-Liste – Zusammenfassung</vt:lpstr>
      <vt:lpstr>Datenfluss</vt:lpstr>
      <vt:lpstr>Dashboard: allgemeine Anforderungen</vt:lpstr>
      <vt:lpstr>Dashboard: Kartierplanung</vt:lpstr>
      <vt:lpstr>Dashboard: Auswertung</vt:lpstr>
      <vt:lpstr>Koordination</vt:lpstr>
      <vt:lpstr>Koordination</vt:lpstr>
      <vt:lpstr>PowerPoint-Präsentation</vt:lpstr>
      <vt:lpstr>Mitmachbörse adebar-dda-web.de</vt:lpstr>
      <vt:lpstr>PowerPoint-Präsentation</vt:lpstr>
      <vt:lpstr>PowerPoint-Präsentation</vt:lpstr>
      <vt:lpstr>PowerPoint-Präsentation</vt:lpstr>
      <vt:lpstr>PowerPoint-Präsentation</vt:lpstr>
      <vt:lpstr>Mitmachbörse</vt:lpstr>
      <vt:lpstr>Bei weiteren Fragen:</vt:lpstr>
      <vt:lpstr>Vielen Dank für Ihre Aufmerksamkeit!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Birthe Schön</dc:creator>
  <cp:lastModifiedBy>Martin Horny</cp:lastModifiedBy>
  <cp:revision>76</cp:revision>
  <dcterms:created xsi:type="dcterms:W3CDTF">2024-10-15T12:04:09Z</dcterms:created>
  <dcterms:modified xsi:type="dcterms:W3CDTF">2025-02-16T15:04:21Z</dcterms:modified>
</cp:coreProperties>
</file>